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57" r:id="rId2"/>
  </p:sldMasterIdLst>
  <p:notesMasterIdLst>
    <p:notesMasterId r:id="rId122"/>
  </p:notesMasterIdLst>
  <p:handoutMasterIdLst>
    <p:handoutMasterId r:id="rId123"/>
  </p:handoutMasterIdLst>
  <p:sldIdLst>
    <p:sldId id="261" r:id="rId3"/>
    <p:sldId id="262" r:id="rId4"/>
    <p:sldId id="266" r:id="rId5"/>
    <p:sldId id="268" r:id="rId6"/>
    <p:sldId id="269" r:id="rId7"/>
    <p:sldId id="270" r:id="rId8"/>
    <p:sldId id="271" r:id="rId9"/>
    <p:sldId id="272" r:id="rId10"/>
    <p:sldId id="274" r:id="rId11"/>
    <p:sldId id="273" r:id="rId12"/>
    <p:sldId id="275" r:id="rId13"/>
    <p:sldId id="276" r:id="rId14"/>
    <p:sldId id="278" r:id="rId15"/>
    <p:sldId id="280" r:id="rId16"/>
    <p:sldId id="279" r:id="rId17"/>
    <p:sldId id="277" r:id="rId18"/>
    <p:sldId id="281" r:id="rId19"/>
    <p:sldId id="282" r:id="rId20"/>
    <p:sldId id="312" r:id="rId21"/>
    <p:sldId id="332" r:id="rId22"/>
    <p:sldId id="335" r:id="rId23"/>
    <p:sldId id="333" r:id="rId24"/>
    <p:sldId id="343" r:id="rId25"/>
    <p:sldId id="344" r:id="rId26"/>
    <p:sldId id="313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5" r:id="rId37"/>
    <p:sldId id="354" r:id="rId38"/>
    <p:sldId id="284" r:id="rId39"/>
    <p:sldId id="298" r:id="rId40"/>
    <p:sldId id="299" r:id="rId41"/>
    <p:sldId id="300" r:id="rId42"/>
    <p:sldId id="301" r:id="rId43"/>
    <p:sldId id="336" r:id="rId44"/>
    <p:sldId id="302" r:id="rId45"/>
    <p:sldId id="303" r:id="rId46"/>
    <p:sldId id="337" r:id="rId47"/>
    <p:sldId id="304" r:id="rId48"/>
    <p:sldId id="305" r:id="rId49"/>
    <p:sldId id="338" r:id="rId50"/>
    <p:sldId id="306" r:id="rId51"/>
    <p:sldId id="307" r:id="rId52"/>
    <p:sldId id="339" r:id="rId53"/>
    <p:sldId id="308" r:id="rId54"/>
    <p:sldId id="309" r:id="rId55"/>
    <p:sldId id="310" r:id="rId56"/>
    <p:sldId id="311" r:id="rId57"/>
    <p:sldId id="315" r:id="rId58"/>
    <p:sldId id="316" r:id="rId59"/>
    <p:sldId id="317" r:id="rId60"/>
    <p:sldId id="314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56" r:id="rId71"/>
    <p:sldId id="327" r:id="rId72"/>
    <p:sldId id="357" r:id="rId73"/>
    <p:sldId id="328" r:id="rId74"/>
    <p:sldId id="358" r:id="rId75"/>
    <p:sldId id="329" r:id="rId76"/>
    <p:sldId id="295" r:id="rId77"/>
    <p:sldId id="296" r:id="rId78"/>
    <p:sldId id="294" r:id="rId79"/>
    <p:sldId id="371" r:id="rId80"/>
    <p:sldId id="372" r:id="rId81"/>
    <p:sldId id="374" r:id="rId82"/>
    <p:sldId id="375" r:id="rId83"/>
    <p:sldId id="373" r:id="rId84"/>
    <p:sldId id="359" r:id="rId85"/>
    <p:sldId id="360" r:id="rId86"/>
    <p:sldId id="382" r:id="rId87"/>
    <p:sldId id="283" r:id="rId88"/>
    <p:sldId id="297" r:id="rId89"/>
    <p:sldId id="340" r:id="rId90"/>
    <p:sldId id="341" r:id="rId91"/>
    <p:sldId id="342" r:id="rId92"/>
    <p:sldId id="330" r:id="rId93"/>
    <p:sldId id="286" r:id="rId94"/>
    <p:sldId id="293" r:id="rId95"/>
    <p:sldId id="334" r:id="rId96"/>
    <p:sldId id="287" r:id="rId97"/>
    <p:sldId id="290" r:id="rId98"/>
    <p:sldId id="291" r:id="rId99"/>
    <p:sldId id="288" r:id="rId100"/>
    <p:sldId id="289" r:id="rId101"/>
    <p:sldId id="285" r:id="rId102"/>
    <p:sldId id="331" r:id="rId103"/>
    <p:sldId id="264" r:id="rId104"/>
    <p:sldId id="292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6" r:id="rId116"/>
    <p:sldId id="377" r:id="rId117"/>
    <p:sldId id="378" r:id="rId118"/>
    <p:sldId id="379" r:id="rId119"/>
    <p:sldId id="380" r:id="rId120"/>
    <p:sldId id="381" r:id="rId121"/>
  </p:sldIdLst>
  <p:sldSz cx="12192000" cy="6858000"/>
  <p:notesSz cx="6858000" cy="9144000"/>
  <p:embeddedFontLst>
    <p:embeddedFont>
      <p:font typeface="나눔스퀘어" panose="020B0600000101010101" pitchFamily="50" charset="-127"/>
      <p:regular r:id="rId124"/>
    </p:embeddedFont>
    <p:embeddedFont>
      <p:font typeface="나눔스퀘어 Bold" panose="020B0600000101010101" pitchFamily="50" charset="-127"/>
      <p:bold r:id="rId125"/>
    </p:embeddedFont>
    <p:embeddedFont>
      <p:font typeface="나눔스퀘어 ExtraBold" panose="020B0600000101010101" pitchFamily="50" charset="-127"/>
      <p:bold r:id="rId126"/>
    </p:embeddedFont>
    <p:embeddedFont>
      <p:font typeface="맑은 고딕" panose="020B0503020000020004" pitchFamily="50" charset="-127"/>
      <p:regular r:id="rId127"/>
      <p:bold r:id="rId1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2AD"/>
    <a:srgbClr val="28463F"/>
    <a:srgbClr val="1B3C35"/>
    <a:srgbClr val="F3D6BD"/>
    <a:srgbClr val="1B3C33"/>
    <a:srgbClr val="2A5963"/>
    <a:srgbClr val="F3D6BC"/>
    <a:srgbClr val="D2B4A9"/>
    <a:srgbClr val="E4C2A9"/>
    <a:srgbClr val="F4E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06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handoutMaster" Target="handoutMasters/handoutMaster1.xml"/><Relationship Id="rId128" Type="http://schemas.openxmlformats.org/officeDocument/2006/relationships/font" Target="fonts/font5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1.fntdata"/><Relationship Id="rId129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font" Target="fonts/font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DESIGNED BY L@RGO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87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7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24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6644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63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97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/>
              <a:t>DESIGNED BY L@RGO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4" r:id="rId4"/>
    <p:sldLayoutId id="2147483656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64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pos="189">
          <p15:clr>
            <a:srgbClr val="F26B43"/>
          </p15:clr>
        </p15:guide>
        <p15:guide id="6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heartbeat.fritz.ai/uploading-images-from-android-to-a-python-based-flask-server-691e4092a95e" TargetMode="External"/><Relationship Id="rId13" Type="http://schemas.openxmlformats.org/officeDocument/2006/relationships/hyperlink" Target="https://blog.naver.com/koreanatyourdoor/222181096202" TargetMode="External"/><Relationship Id="rId18" Type="http://schemas.openxmlformats.org/officeDocument/2006/relationships/hyperlink" Target="https://sub0709.tistory.com/86" TargetMode="External"/><Relationship Id="rId3" Type="http://schemas.openxmlformats.org/officeDocument/2006/relationships/hyperlink" Target="http://view.asiae.co.kr/news/view.htm?idxno=2016101510195167290" TargetMode="External"/><Relationship Id="rId7" Type="http://schemas.openxmlformats.org/officeDocument/2006/relationships/hyperlink" Target="https://naramp4.github.io/python/ocr/" TargetMode="External"/><Relationship Id="rId12" Type="http://schemas.openxmlformats.org/officeDocument/2006/relationships/hyperlink" Target="http://news.khan.co.kr/kh_news/khan_art_view.html?artid=201901130941001&amp;code=940100" TargetMode="External"/><Relationship Id="rId17" Type="http://schemas.openxmlformats.org/officeDocument/2006/relationships/hyperlink" Target="https://www.smithsonianmag.com/innovation/device-translates-text-braille-real-time-180963171/" TargetMode="External"/><Relationship Id="rId2" Type="http://schemas.openxmlformats.org/officeDocument/2006/relationships/hyperlink" Target="https://github.com/kookmin-sw/2019-cap1-2019_13" TargetMode="External"/><Relationship Id="rId16" Type="http://schemas.openxmlformats.org/officeDocument/2006/relationships/hyperlink" Target="https://rosesyrup.tistory.com/1459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076923.github.io/posts/Python-opencv-12/" TargetMode="External"/><Relationship Id="rId11" Type="http://schemas.openxmlformats.org/officeDocument/2006/relationships/hyperlink" Target="https://smartstore.naver.com/jy-soft/products/5207449134" TargetMode="External"/><Relationship Id="rId5" Type="http://schemas.openxmlformats.org/officeDocument/2006/relationships/hyperlink" Target="https://qastack.kr/programming/9480013/image-processing-to-improve-tesseract-ocr-accuracy" TargetMode="External"/><Relationship Id="rId15" Type="http://schemas.openxmlformats.org/officeDocument/2006/relationships/hyperlink" Target="https://www.edot.co.kr/business/product" TargetMode="External"/><Relationship Id="rId10" Type="http://schemas.openxmlformats.org/officeDocument/2006/relationships/hyperlink" Target="https://www.onsemi.com/pub/Collateral/TIP120-D.PDF" TargetMode="External"/><Relationship Id="rId4" Type="http://schemas.openxmlformats.org/officeDocument/2006/relationships/hyperlink" Target="http://www.gisdeveloper.co.kr/?p=7168" TargetMode="External"/><Relationship Id="rId9" Type="http://schemas.openxmlformats.org/officeDocument/2006/relationships/hyperlink" Target="http://www.hardcopyworld.com/ngine/aduino/index.php/archives/1059" TargetMode="External"/><Relationship Id="rId14" Type="http://schemas.openxmlformats.org/officeDocument/2006/relationships/hyperlink" Target="https://news.naver.com/main/read.nhn?oid=001&amp;aid=0010996758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13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9.svg"/><Relationship Id="rId21" Type="http://schemas.openxmlformats.org/officeDocument/2006/relationships/image" Target="../media/image41.svg"/><Relationship Id="rId34" Type="http://schemas.openxmlformats.org/officeDocument/2006/relationships/image" Target="../media/image54.png"/><Relationship Id="rId7" Type="http://schemas.openxmlformats.org/officeDocument/2006/relationships/image" Target="../media/image33.svg"/><Relationship Id="rId12" Type="http://schemas.openxmlformats.org/officeDocument/2006/relationships/image" Target="../media/image15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33" Type="http://schemas.openxmlformats.org/officeDocument/2006/relationships/image" Target="../media/image53.svg"/><Relationship Id="rId2" Type="http://schemas.openxmlformats.org/officeDocument/2006/relationships/image" Target="../media/image28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18.sv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openxmlformats.org/officeDocument/2006/relationships/image" Target="../media/image31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17.png"/><Relationship Id="rId19" Type="http://schemas.openxmlformats.org/officeDocument/2006/relationships/image" Target="../media/image39.svg"/><Relationship Id="rId31" Type="http://schemas.openxmlformats.org/officeDocument/2006/relationships/image" Target="../media/image51.svg"/><Relationship Id="rId4" Type="http://schemas.openxmlformats.org/officeDocument/2006/relationships/image" Target="../media/image30.png"/><Relationship Id="rId9" Type="http://schemas.openxmlformats.org/officeDocument/2006/relationships/image" Target="../media/image14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svg"/><Relationship Id="rId18" Type="http://schemas.openxmlformats.org/officeDocument/2006/relationships/image" Target="../media/image48.png"/><Relationship Id="rId26" Type="http://schemas.openxmlformats.org/officeDocument/2006/relationships/image" Target="../media/image60.png"/><Relationship Id="rId39" Type="http://schemas.openxmlformats.org/officeDocument/2006/relationships/image" Target="../media/image43.svg"/><Relationship Id="rId21" Type="http://schemas.openxmlformats.org/officeDocument/2006/relationships/image" Target="../media/image51.svg"/><Relationship Id="rId34" Type="http://schemas.openxmlformats.org/officeDocument/2006/relationships/image" Target="../media/image38.png"/><Relationship Id="rId7" Type="http://schemas.openxmlformats.org/officeDocument/2006/relationships/image" Target="../media/image16.svg"/><Relationship Id="rId2" Type="http://schemas.openxmlformats.org/officeDocument/2006/relationships/image" Target="../media/image28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31.svg"/><Relationship Id="rId41" Type="http://schemas.openxmlformats.org/officeDocument/2006/relationships/image" Target="../media/image18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57.svg"/><Relationship Id="rId24" Type="http://schemas.openxmlformats.org/officeDocument/2006/relationships/image" Target="../media/image54.png"/><Relationship Id="rId32" Type="http://schemas.openxmlformats.org/officeDocument/2006/relationships/image" Target="../media/image36.png"/><Relationship Id="rId37" Type="http://schemas.openxmlformats.org/officeDocument/2006/relationships/image" Target="../media/image41.svg"/><Relationship Id="rId40" Type="http://schemas.openxmlformats.org/officeDocument/2006/relationships/image" Target="../media/image17.png"/><Relationship Id="rId5" Type="http://schemas.openxmlformats.org/officeDocument/2006/relationships/image" Target="../media/image14.svg"/><Relationship Id="rId15" Type="http://schemas.openxmlformats.org/officeDocument/2006/relationships/image" Target="../media/image45.svg"/><Relationship Id="rId23" Type="http://schemas.openxmlformats.org/officeDocument/2006/relationships/image" Target="../media/image53.svg"/><Relationship Id="rId28" Type="http://schemas.openxmlformats.org/officeDocument/2006/relationships/image" Target="../media/image30.png"/><Relationship Id="rId36" Type="http://schemas.openxmlformats.org/officeDocument/2006/relationships/image" Target="../media/image40.png"/><Relationship Id="rId10" Type="http://schemas.openxmlformats.org/officeDocument/2006/relationships/image" Target="../media/image56.png"/><Relationship Id="rId19" Type="http://schemas.openxmlformats.org/officeDocument/2006/relationships/image" Target="../media/image49.svg"/><Relationship Id="rId31" Type="http://schemas.openxmlformats.org/officeDocument/2006/relationships/image" Target="../media/image33.svg"/><Relationship Id="rId4" Type="http://schemas.openxmlformats.org/officeDocument/2006/relationships/image" Target="../media/image13.png"/><Relationship Id="rId9" Type="http://schemas.openxmlformats.org/officeDocument/2006/relationships/image" Target="../media/image35.sv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61.svg"/><Relationship Id="rId30" Type="http://schemas.openxmlformats.org/officeDocument/2006/relationships/image" Target="../media/image32.png"/><Relationship Id="rId35" Type="http://schemas.openxmlformats.org/officeDocument/2006/relationships/image" Target="../media/image39.svg"/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12" Type="http://schemas.openxmlformats.org/officeDocument/2006/relationships/image" Target="../media/image58.png"/><Relationship Id="rId17" Type="http://schemas.openxmlformats.org/officeDocument/2006/relationships/image" Target="../media/image47.svg"/><Relationship Id="rId25" Type="http://schemas.openxmlformats.org/officeDocument/2006/relationships/image" Target="../media/image55.svg"/><Relationship Id="rId33" Type="http://schemas.openxmlformats.org/officeDocument/2006/relationships/image" Target="../media/image37.svg"/><Relationship Id="rId38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9.svg"/><Relationship Id="rId21" Type="http://schemas.openxmlformats.org/officeDocument/2006/relationships/image" Target="../media/image47.svg"/><Relationship Id="rId7" Type="http://schemas.openxmlformats.org/officeDocument/2006/relationships/image" Target="../media/image14.svg"/><Relationship Id="rId12" Type="http://schemas.openxmlformats.org/officeDocument/2006/relationships/image" Target="../media/image38.png"/><Relationship Id="rId17" Type="http://schemas.openxmlformats.org/officeDocument/2006/relationships/image" Target="../media/image59.svg"/><Relationship Id="rId25" Type="http://schemas.openxmlformats.org/officeDocument/2006/relationships/image" Target="../media/image51.svg"/><Relationship Id="rId2" Type="http://schemas.openxmlformats.org/officeDocument/2006/relationships/image" Target="../media/image28.png"/><Relationship Id="rId16" Type="http://schemas.openxmlformats.org/officeDocument/2006/relationships/image" Target="../media/image58.png"/><Relationship Id="rId20" Type="http://schemas.openxmlformats.org/officeDocument/2006/relationships/image" Target="../media/image46.png"/><Relationship Id="rId29" Type="http://schemas.openxmlformats.org/officeDocument/2006/relationships/image" Target="../media/image5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35.svg"/><Relationship Id="rId24" Type="http://schemas.openxmlformats.org/officeDocument/2006/relationships/image" Target="../media/image50.png"/><Relationship Id="rId5" Type="http://schemas.openxmlformats.org/officeDocument/2006/relationships/image" Target="../media/image63.svg"/><Relationship Id="rId15" Type="http://schemas.openxmlformats.org/officeDocument/2006/relationships/image" Target="../media/image57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10" Type="http://schemas.openxmlformats.org/officeDocument/2006/relationships/image" Target="../media/image34.png"/><Relationship Id="rId19" Type="http://schemas.openxmlformats.org/officeDocument/2006/relationships/image" Target="../media/image45.svg"/><Relationship Id="rId31" Type="http://schemas.openxmlformats.org/officeDocument/2006/relationships/image" Target="../media/image61.svg"/><Relationship Id="rId4" Type="http://schemas.openxmlformats.org/officeDocument/2006/relationships/image" Target="../media/image62.png"/><Relationship Id="rId9" Type="http://schemas.openxmlformats.org/officeDocument/2006/relationships/image" Target="../media/image16.svg"/><Relationship Id="rId14" Type="http://schemas.openxmlformats.org/officeDocument/2006/relationships/image" Target="../media/image56.pn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30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7.svg"/><Relationship Id="rId18" Type="http://schemas.openxmlformats.org/officeDocument/2006/relationships/image" Target="../media/image52.png"/><Relationship Id="rId3" Type="http://schemas.openxmlformats.org/officeDocument/2006/relationships/image" Target="../media/image29.svg"/><Relationship Id="rId21" Type="http://schemas.openxmlformats.org/officeDocument/2006/relationships/image" Target="../media/image55.svg"/><Relationship Id="rId7" Type="http://schemas.openxmlformats.org/officeDocument/2006/relationships/image" Target="../media/image35.svg"/><Relationship Id="rId12" Type="http://schemas.openxmlformats.org/officeDocument/2006/relationships/image" Target="../media/image66.png"/><Relationship Id="rId17" Type="http://schemas.openxmlformats.org/officeDocument/2006/relationships/image" Target="../media/image51.svg"/><Relationship Id="rId2" Type="http://schemas.openxmlformats.org/officeDocument/2006/relationships/image" Target="../media/image28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65.svg"/><Relationship Id="rId5" Type="http://schemas.openxmlformats.org/officeDocument/2006/relationships/image" Target="../media/image63.svg"/><Relationship Id="rId15" Type="http://schemas.openxmlformats.org/officeDocument/2006/relationships/image" Target="../media/image49.svg"/><Relationship Id="rId10" Type="http://schemas.openxmlformats.org/officeDocument/2006/relationships/image" Target="../media/image64.png"/><Relationship Id="rId19" Type="http://schemas.openxmlformats.org/officeDocument/2006/relationships/image" Target="../media/image53.svg"/><Relationship Id="rId4" Type="http://schemas.openxmlformats.org/officeDocument/2006/relationships/image" Target="../media/image62.png"/><Relationship Id="rId9" Type="http://schemas.openxmlformats.org/officeDocument/2006/relationships/image" Target="../media/image59.svg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1.svg"/><Relationship Id="rId7" Type="http://schemas.openxmlformats.org/officeDocument/2006/relationships/image" Target="../media/image63.svg"/><Relationship Id="rId12" Type="http://schemas.openxmlformats.org/officeDocument/2006/relationships/image" Target="../media/image7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73.png"/><Relationship Id="rId5" Type="http://schemas.openxmlformats.org/officeDocument/2006/relationships/image" Target="../media/image69.sv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github.com/kimchaeri/HunMinJeomU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77" y="2304390"/>
            <a:ext cx="5505016" cy="549404"/>
          </a:xfrm>
        </p:spPr>
        <p:txBody>
          <a:bodyPr/>
          <a:lstStyle/>
          <a:p>
            <a:r>
              <a:rPr lang="ko-KR" altLang="en-US" sz="2500" dirty="0"/>
              <a:t>시각장애인의 학습을 위한 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4243" y="3796810"/>
            <a:ext cx="6003511" cy="339672"/>
          </a:xfrm>
        </p:spPr>
        <p:txBody>
          <a:bodyPr/>
          <a:lstStyle/>
          <a:p>
            <a:r>
              <a:rPr lang="en-US" altLang="ko-KR" dirty="0"/>
              <a:t>Text Extraction and  Braille Conversion System </a:t>
            </a:r>
            <a:r>
              <a:rPr lang="ko-KR" altLang="en-US" dirty="0"/>
              <a:t>  </a:t>
            </a:r>
            <a:r>
              <a:rPr lang="en-US" altLang="ko-KR" dirty="0"/>
              <a:t>for learning for the visually impaired  </a:t>
            </a:r>
            <a:endParaRPr lang="ko-KR" altLang="en-US" dirty="0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E4BD2995-AB6A-4852-B7F0-0EDCE487C878}"/>
              </a:ext>
            </a:extLst>
          </p:cNvPr>
          <p:cNvSpPr txBox="1">
            <a:spLocks/>
          </p:cNvSpPr>
          <p:nvPr/>
        </p:nvSpPr>
        <p:spPr>
          <a:xfrm>
            <a:off x="1033040" y="2879596"/>
            <a:ext cx="6247116" cy="54940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500" dirty="0"/>
              <a:t>텍스트 추출 및 점자 변환 시스템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8D058507-FDB5-48DC-B263-63B1915E59FA}"/>
              </a:ext>
            </a:extLst>
          </p:cNvPr>
          <p:cNvSpPr txBox="1">
            <a:spLocks/>
          </p:cNvSpPr>
          <p:nvPr/>
        </p:nvSpPr>
        <p:spPr>
          <a:xfrm>
            <a:off x="6954480" y="2660521"/>
            <a:ext cx="4286548" cy="54940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0" dirty="0"/>
              <a:t>“</a:t>
            </a:r>
            <a:r>
              <a:rPr lang="ko-KR" altLang="en-US" sz="7000" dirty="0" err="1"/>
              <a:t>훈민점음</a:t>
            </a:r>
            <a:r>
              <a:rPr lang="en-US" altLang="ko-KR" sz="7000" dirty="0"/>
              <a:t>”</a:t>
            </a:r>
            <a:endParaRPr lang="ko-KR" altLang="en-US" sz="7000" dirty="0"/>
          </a:p>
        </p:txBody>
      </p:sp>
      <p:pic>
        <p:nvPicPr>
          <p:cNvPr id="3" name="그래픽 2" descr="펼쳐진 책 윤곽선">
            <a:extLst>
              <a:ext uri="{FF2B5EF4-FFF2-40B4-BE49-F238E27FC236}">
                <a16:creationId xmlns:a16="http://schemas.microsoft.com/office/drawing/2014/main" id="{4E57A277-F7C9-4DF1-B3F5-9A4C5DBDC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0757" y="162836"/>
            <a:ext cx="1430482" cy="1430482"/>
          </a:xfrm>
          <a:prstGeom prst="rect">
            <a:avLst/>
          </a:prstGeom>
        </p:spPr>
      </p:pic>
      <p:pic>
        <p:nvPicPr>
          <p:cNvPr id="13" name="그래픽 12" descr="브라유 점자 단색으로 채워진">
            <a:extLst>
              <a:ext uri="{FF2B5EF4-FFF2-40B4-BE49-F238E27FC236}">
                <a16:creationId xmlns:a16="http://schemas.microsoft.com/office/drawing/2014/main" id="{874719E2-2A8E-4C40-AA00-53B8006B0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302" y="4532569"/>
            <a:ext cx="825290" cy="825290"/>
          </a:xfrm>
          <a:prstGeom prst="rect">
            <a:avLst/>
          </a:prstGeom>
        </p:spPr>
      </p:pic>
      <p:sp>
        <p:nvSpPr>
          <p:cNvPr id="15" name="제목 4">
            <a:extLst>
              <a:ext uri="{FF2B5EF4-FFF2-40B4-BE49-F238E27FC236}">
                <a16:creationId xmlns:a16="http://schemas.microsoft.com/office/drawing/2014/main" id="{26AD331A-F6CA-4195-BA81-7CD061455FB7}"/>
              </a:ext>
            </a:extLst>
          </p:cNvPr>
          <p:cNvSpPr txBox="1">
            <a:spLocks/>
          </p:cNvSpPr>
          <p:nvPr/>
        </p:nvSpPr>
        <p:spPr>
          <a:xfrm>
            <a:off x="8125098" y="5048250"/>
            <a:ext cx="3730084" cy="1464978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200" dirty="0"/>
              <a:t>2018152011</a:t>
            </a:r>
            <a:r>
              <a:rPr lang="ko-KR" altLang="en-US" sz="2200" dirty="0"/>
              <a:t> 김채리</a:t>
            </a:r>
            <a:endParaRPr lang="en-US" altLang="ko-KR" sz="2200" dirty="0"/>
          </a:p>
          <a:p>
            <a:pPr algn="r"/>
            <a:r>
              <a:rPr lang="en-US" altLang="ko-KR" sz="2200" dirty="0"/>
              <a:t>2018152010 </a:t>
            </a:r>
            <a:r>
              <a:rPr lang="ko-KR" altLang="en-US" sz="2200" dirty="0" err="1"/>
              <a:t>김지안</a:t>
            </a:r>
            <a:endParaRPr lang="en-US" altLang="ko-KR" sz="2200" dirty="0"/>
          </a:p>
          <a:p>
            <a:pPr algn="r"/>
            <a:r>
              <a:rPr lang="en-US" altLang="ko-KR" sz="2200" dirty="0"/>
              <a:t>2018150007 </a:t>
            </a:r>
            <a:r>
              <a:rPr lang="ko-KR" altLang="en-US" sz="2200" dirty="0"/>
              <a:t>김용민</a:t>
            </a:r>
            <a:endParaRPr lang="en-US" altLang="ko-KR" sz="2200" dirty="0"/>
          </a:p>
          <a:p>
            <a:pPr algn="r"/>
            <a:r>
              <a:rPr lang="en-US" altLang="ko-KR" sz="2200" dirty="0"/>
              <a:t>2018150032 </a:t>
            </a:r>
            <a:r>
              <a:rPr lang="ko-KR" altLang="en-US" sz="2200" dirty="0"/>
              <a:t>이예지</a:t>
            </a:r>
            <a:endParaRPr lang="en-US" altLang="ko-KR" sz="2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29000C-4A7B-4625-80BF-E8A6F66E1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45" y="1125843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2. </a:t>
            </a:r>
            <a:r>
              <a:rPr lang="ko-KR" altLang="en-US" sz="3300" dirty="0"/>
              <a:t>관련 연구 및 사례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 err="1">
                <a:solidFill>
                  <a:schemeClr val="tx1"/>
                </a:solidFill>
              </a:rPr>
              <a:t>eDotXpressReport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8DAE1A70-24D9-495A-A9B7-370768B43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0" y="1854200"/>
            <a:ext cx="6006727" cy="3850547"/>
          </a:xfrm>
          <a:prstGeom prst="rect">
            <a:avLst/>
          </a:prstGeom>
        </p:spPr>
      </p:pic>
      <p:sp>
        <p:nvSpPr>
          <p:cNvPr id="28" name="제목 3">
            <a:extLst>
              <a:ext uri="{FF2B5EF4-FFF2-40B4-BE49-F238E27FC236}">
                <a16:creationId xmlns:a16="http://schemas.microsoft.com/office/drawing/2014/main" id="{3F3413BA-555A-4717-99CE-F2122928F8D6}"/>
              </a:ext>
            </a:extLst>
          </p:cNvPr>
          <p:cNvSpPr txBox="1">
            <a:spLocks/>
          </p:cNvSpPr>
          <p:nvPr/>
        </p:nvSpPr>
        <p:spPr>
          <a:xfrm>
            <a:off x="6704888" y="3429000"/>
            <a:ext cx="5282717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900" dirty="0" err="1">
                <a:solidFill>
                  <a:schemeClr val="tx1"/>
                </a:solidFill>
              </a:rPr>
              <a:t>에이티소프트에서</a:t>
            </a:r>
            <a:r>
              <a:rPr lang="ko-KR" altLang="en-US" sz="1900" dirty="0">
                <a:solidFill>
                  <a:schemeClr val="tx1"/>
                </a:solidFill>
              </a:rPr>
              <a:t> 제공하는 </a:t>
            </a:r>
            <a:r>
              <a:rPr lang="ko-KR" altLang="en-US" sz="1900" dirty="0" err="1">
                <a:solidFill>
                  <a:schemeClr val="tx1"/>
                </a:solidFill>
              </a:rPr>
              <a:t>전자점자변환</a:t>
            </a:r>
            <a:r>
              <a:rPr lang="ko-KR" altLang="en-US" sz="1900" dirty="0">
                <a:solidFill>
                  <a:schemeClr val="tx1"/>
                </a:solidFill>
              </a:rPr>
              <a:t> 솔루션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900" dirty="0">
                <a:solidFill>
                  <a:schemeClr val="tx1"/>
                </a:solidFill>
              </a:rPr>
              <a:t>한글 파일을 </a:t>
            </a:r>
            <a:r>
              <a:rPr lang="en-US" altLang="ko-KR" sz="1900" dirty="0">
                <a:solidFill>
                  <a:schemeClr val="tx1"/>
                </a:solidFill>
              </a:rPr>
              <a:t>PDF</a:t>
            </a:r>
            <a:r>
              <a:rPr lang="ko-KR" altLang="en-US" sz="1900" dirty="0">
                <a:solidFill>
                  <a:schemeClr val="tx1"/>
                </a:solidFill>
              </a:rPr>
              <a:t>로 변환한 후 점자로 출력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900" dirty="0">
                <a:solidFill>
                  <a:schemeClr val="tx1"/>
                </a:solidFill>
              </a:rPr>
              <a:t>최종적으로 </a:t>
            </a:r>
            <a:r>
              <a:rPr lang="en-US" altLang="ko-KR" sz="1900" dirty="0">
                <a:solidFill>
                  <a:schemeClr val="tx1"/>
                </a:solidFill>
              </a:rPr>
              <a:t>PDF</a:t>
            </a:r>
            <a:r>
              <a:rPr lang="ko-KR" altLang="en-US" sz="1900" dirty="0">
                <a:solidFill>
                  <a:schemeClr val="tx1"/>
                </a:solidFill>
              </a:rPr>
              <a:t>이어야만 점자 출력이 가능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900" dirty="0">
                <a:solidFill>
                  <a:schemeClr val="tx1"/>
                </a:solidFill>
              </a:rPr>
              <a:t>시각장애인들이 점자정보단말기에서 음성 또는 점자를  선택해서 듣고 읽을 수 있다는 장점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900" dirty="0">
                <a:solidFill>
                  <a:schemeClr val="tx1"/>
                </a:solidFill>
              </a:rPr>
              <a:t>텍스트 음성 변환 기능은 제공하지 않음</a:t>
            </a:r>
            <a:endParaRPr lang="en-US" altLang="ko-KR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7816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100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하드웨어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1286B635-41CA-4968-9818-2D04D0759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750174"/>
              </p:ext>
            </p:extLst>
          </p:nvPr>
        </p:nvGraphicFramePr>
        <p:xfrm>
          <a:off x="931093" y="1768154"/>
          <a:ext cx="9990907" cy="425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5507">
                  <a:extLst>
                    <a:ext uri="{9D8B030D-6E8A-4147-A177-3AD203B41FA5}">
                      <a16:colId xmlns:a16="http://schemas.microsoft.com/office/drawing/2014/main" val="7712"/>
                    </a:ext>
                  </a:extLst>
                </a:gridCol>
                <a:gridCol w="6046371">
                  <a:extLst>
                    <a:ext uri="{9D8B030D-6E8A-4147-A177-3AD203B41FA5}">
                      <a16:colId xmlns:a16="http://schemas.microsoft.com/office/drawing/2014/main" val="3365189339"/>
                    </a:ext>
                  </a:extLst>
                </a:gridCol>
                <a:gridCol w="1599029">
                  <a:extLst>
                    <a:ext uri="{9D8B030D-6E8A-4147-A177-3AD203B41FA5}">
                      <a16:colId xmlns:a16="http://schemas.microsoft.com/office/drawing/2014/main" val="2826094327"/>
                    </a:ext>
                  </a:extLst>
                </a:gridCol>
              </a:tblGrid>
              <a:tr h="26701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아두이노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79%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93389"/>
                  </a:ext>
                </a:extLst>
              </a:tr>
              <a:tr h="3890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클래스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379882"/>
                  </a:ext>
                </a:extLst>
              </a:tr>
              <a:tr h="3890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회로도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843672"/>
                  </a:ext>
                </a:extLst>
              </a:tr>
              <a:tr h="38904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 기본 동작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모듈 동작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59915"/>
                  </a:ext>
                </a:extLst>
              </a:tr>
              <a:tr h="3890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 모듈 동작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919228"/>
                  </a:ext>
                </a:extLst>
              </a:tr>
              <a:tr h="3890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LED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동작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782879"/>
                  </a:ext>
                </a:extLst>
              </a:tr>
              <a:tr h="38904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 및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글자 점자 출력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44205"/>
                  </a:ext>
                </a:extLst>
              </a:tr>
              <a:tr h="3890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 통신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281581"/>
                  </a:ext>
                </a:extLst>
              </a:tr>
              <a:tr h="3890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LED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517678"/>
                  </a:ext>
                </a:extLst>
              </a:tr>
              <a:tr h="3890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앱과 블루투스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17013"/>
                  </a:ext>
                </a:extLst>
              </a:tr>
              <a:tr h="3890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C0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957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7760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9. </a:t>
            </a:r>
            <a:r>
              <a:rPr lang="ko-KR" altLang="en-US" sz="3300" dirty="0"/>
              <a:t>참고 문헌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101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관련 참고 문헌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93505-C3FA-41F8-B488-C3E153116485}"/>
              </a:ext>
            </a:extLst>
          </p:cNvPr>
          <p:cNvSpPr txBox="1"/>
          <p:nvPr/>
        </p:nvSpPr>
        <p:spPr>
          <a:xfrm>
            <a:off x="159907" y="1539386"/>
            <a:ext cx="12756620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+mj-ea"/>
                <a:ea typeface="+mj-ea"/>
              </a:rPr>
              <a:t>국민대 졸작 - </a:t>
            </a:r>
            <a:r>
              <a:rPr lang="ko-KR" altLang="en-US" sz="1300" dirty="0"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https://github.com/kookmin-sw/2019-cap1-2019_13</a:t>
            </a:r>
            <a:endParaRPr lang="ko-KR" altLang="en-US" sz="1300" dirty="0">
              <a:latin typeface="+mj-ea"/>
              <a:ea typeface="+mj-ea"/>
            </a:endParaRPr>
          </a:p>
          <a:p>
            <a:r>
              <a:rPr lang="ko-KR" altLang="en-US" sz="1300" dirty="0">
                <a:latin typeface="+mj-ea"/>
                <a:ea typeface="+mj-ea"/>
              </a:rPr>
              <a:t>시각장애인 문제점 기사 - </a:t>
            </a:r>
            <a:r>
              <a:rPr lang="ko-KR" altLang="en-US" sz="1300" dirty="0">
                <a:latin typeface="+mj-ea"/>
                <a:ea typeface="+mj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http://view.asiae.co.kr/news/view.htm?idxno=2016101510195167290</a:t>
            </a:r>
            <a:endParaRPr lang="en-US" altLang="ko-KR" sz="1300" dirty="0">
              <a:latin typeface="+mj-ea"/>
              <a:ea typeface="+mj-ea"/>
            </a:endParaRPr>
          </a:p>
          <a:p>
            <a:r>
              <a:rPr lang="ko-KR" altLang="en-US" sz="1300" dirty="0">
                <a:latin typeface="+mj-ea"/>
                <a:ea typeface="+mj-ea"/>
              </a:rPr>
              <a:t>파이썬 잡티제거 </a:t>
            </a:r>
            <a:r>
              <a:rPr lang="en-US" altLang="ko-KR" sz="1300" dirty="0">
                <a:latin typeface="+mj-ea"/>
                <a:ea typeface="+mj-ea"/>
              </a:rPr>
              <a:t>- </a:t>
            </a:r>
            <a:r>
              <a:rPr lang="en-US" altLang="ko-KR" sz="1300" dirty="0"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http://www.gisdeveloper.co.kr/?p=7168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  <a:r>
              <a:rPr lang="ko-KR" altLang="en-US" sz="1300" dirty="0">
                <a:latin typeface="+mj-ea"/>
                <a:ea typeface="+mj-ea"/>
              </a:rPr>
              <a:t>  </a:t>
            </a:r>
            <a:endParaRPr lang="en-US" altLang="ko-KR" sz="1300" dirty="0">
              <a:latin typeface="+mj-ea"/>
              <a:ea typeface="+mj-ea"/>
            </a:endParaRPr>
          </a:p>
          <a:p>
            <a:r>
              <a:rPr lang="en-US" altLang="ko-KR" sz="1300" dirty="0" err="1">
                <a:latin typeface="+mj-ea"/>
                <a:ea typeface="+mj-ea"/>
              </a:rPr>
              <a:t>ocr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  <a:r>
              <a:rPr lang="ko-KR" altLang="en-US" sz="1300" dirty="0">
                <a:latin typeface="+mj-ea"/>
                <a:ea typeface="+mj-ea"/>
              </a:rPr>
              <a:t>정확도 향상을 위한 이미지 처리 </a:t>
            </a:r>
            <a:r>
              <a:rPr lang="en-US" altLang="ko-KR" sz="1300" dirty="0">
                <a:latin typeface="+mj-ea"/>
                <a:ea typeface="+mj-ea"/>
              </a:rPr>
              <a:t>- </a:t>
            </a:r>
            <a:r>
              <a:rPr lang="en-US" altLang="ko-KR" sz="1300" dirty="0">
                <a:latin typeface="+mj-ea"/>
                <a:ea typeface="+mj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https://qastack.kr/programming/9480013/image-processing-to-improve-tesseract-ocr-accuracy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</a:p>
          <a:p>
            <a:r>
              <a:rPr lang="ko-KR" altLang="en-US" sz="1300" dirty="0">
                <a:latin typeface="+mj-ea"/>
                <a:ea typeface="+mj-ea"/>
              </a:rPr>
              <a:t>파이썬 이진화 알고리즘 </a:t>
            </a:r>
            <a:r>
              <a:rPr lang="en-US" altLang="ko-KR" sz="1300" dirty="0">
                <a:latin typeface="+mj-ea"/>
                <a:ea typeface="+mj-ea"/>
              </a:rPr>
              <a:t>- </a:t>
            </a:r>
            <a:r>
              <a:rPr lang="ko-KR" altLang="en-US" sz="1300" dirty="0">
                <a:latin typeface="+mj-ea"/>
                <a:ea typeface="+mj-ea"/>
              </a:rPr>
              <a:t> </a:t>
            </a:r>
            <a:r>
              <a:rPr lang="en-US" altLang="ko-KR" sz="1300" dirty="0">
                <a:latin typeface="+mj-ea"/>
                <a:ea typeface="+mj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https://076923.github.io/posts/Python-opencv-12/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</a:p>
          <a:p>
            <a:r>
              <a:rPr lang="ko-KR" altLang="en-US" sz="1300" dirty="0">
                <a:latin typeface="+mj-ea"/>
                <a:ea typeface="+mj-ea"/>
              </a:rPr>
              <a:t>비전 </a:t>
            </a:r>
            <a:r>
              <a:rPr lang="en-US" altLang="ko-KR" sz="1300" dirty="0" err="1">
                <a:latin typeface="+mj-ea"/>
                <a:ea typeface="+mj-ea"/>
              </a:rPr>
              <a:t>api</a:t>
            </a:r>
            <a:r>
              <a:rPr lang="ko-KR" altLang="en-US" sz="1300" dirty="0">
                <a:latin typeface="+mj-ea"/>
                <a:ea typeface="+mj-ea"/>
              </a:rPr>
              <a:t>를 이용한 </a:t>
            </a:r>
            <a:r>
              <a:rPr lang="en-US" altLang="ko-KR" sz="1300" dirty="0" err="1">
                <a:latin typeface="+mj-ea"/>
                <a:ea typeface="+mj-ea"/>
              </a:rPr>
              <a:t>ocr</a:t>
            </a:r>
            <a:r>
              <a:rPr lang="en-US" altLang="ko-KR" sz="1300" dirty="0">
                <a:latin typeface="+mj-ea"/>
                <a:ea typeface="+mj-ea"/>
              </a:rPr>
              <a:t> - </a:t>
            </a:r>
            <a:r>
              <a:rPr lang="en-US" altLang="ko-KR" sz="1300" dirty="0">
                <a:latin typeface="+mj-ea"/>
                <a:ea typeface="+mj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https://naramp4.github.io/python/ocr/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</a:p>
          <a:p>
            <a:r>
              <a:rPr lang="ko-KR" altLang="en-US" sz="1300" dirty="0">
                <a:latin typeface="+mj-ea"/>
                <a:ea typeface="+mj-ea"/>
              </a:rPr>
              <a:t>안드로이드 클라이언트에서 파이썬 서버로 이미지 전송 </a:t>
            </a:r>
            <a:r>
              <a:rPr lang="en-US" altLang="ko-KR" sz="1300" dirty="0">
                <a:latin typeface="+mj-ea"/>
                <a:ea typeface="+mj-ea"/>
              </a:rPr>
              <a:t>- </a:t>
            </a:r>
            <a:r>
              <a:rPr lang="en-US" altLang="ko-KR" sz="1200" dirty="0">
                <a:latin typeface="+mj-ea"/>
                <a:ea typeface="+mj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https://heartbeat.fritz.ai/uploading-images-from-android-to-a-python-based-flask-server-691e4092a95e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</a:p>
          <a:p>
            <a:r>
              <a:rPr lang="en-US" altLang="ko-KR" sz="1300" dirty="0">
                <a:latin typeface="+mj-ea"/>
                <a:ea typeface="+mj-ea"/>
              </a:rPr>
              <a:t>Hard Copy Arduino, “</a:t>
            </a:r>
            <a:r>
              <a:rPr lang="ko-KR" altLang="en-US" sz="1300" dirty="0" err="1">
                <a:latin typeface="+mj-ea"/>
                <a:ea typeface="+mj-ea"/>
              </a:rPr>
              <a:t>아두이노</a:t>
            </a:r>
            <a:r>
              <a:rPr lang="ko-KR" altLang="en-US" sz="1300" dirty="0">
                <a:latin typeface="+mj-ea"/>
                <a:ea typeface="+mj-ea"/>
              </a:rPr>
              <a:t> 솔레노이드</a:t>
            </a:r>
            <a:r>
              <a:rPr lang="en-US" altLang="ko-KR" sz="1300" dirty="0">
                <a:latin typeface="+mj-ea"/>
                <a:ea typeface="+mj-ea"/>
              </a:rPr>
              <a:t>” - </a:t>
            </a:r>
            <a:r>
              <a:rPr lang="en-US" altLang="ko-KR" sz="1300" dirty="0">
                <a:latin typeface="+mj-ea"/>
                <a:ea typeface="+mj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http://www.hardcopyworld.com/ngine/aduino/index.php/archives/1059</a:t>
            </a:r>
            <a:endParaRPr lang="en-US" altLang="ko-KR" sz="1300" dirty="0">
              <a:latin typeface="+mj-ea"/>
              <a:ea typeface="+mj-ea"/>
            </a:endParaRPr>
          </a:p>
          <a:p>
            <a:r>
              <a:rPr lang="en-US" altLang="ko-KR" sz="1300" dirty="0">
                <a:latin typeface="+mj-ea"/>
                <a:ea typeface="+mj-ea"/>
              </a:rPr>
              <a:t>On Semiconductor, </a:t>
            </a:r>
            <a:r>
              <a:rPr lang="ko-KR" altLang="en-US" sz="1300" dirty="0">
                <a:latin typeface="+mj-ea"/>
                <a:ea typeface="+mj-ea"/>
              </a:rPr>
              <a:t>「</a:t>
            </a:r>
            <a:r>
              <a:rPr lang="en-US" altLang="ko-KR" sz="1300" dirty="0">
                <a:latin typeface="+mj-ea"/>
                <a:ea typeface="+mj-ea"/>
              </a:rPr>
              <a:t>Plastic Medium-Power Complementary Silicon Transistors</a:t>
            </a:r>
            <a:r>
              <a:rPr lang="ko-KR" altLang="en-US" sz="1300" dirty="0">
                <a:latin typeface="+mj-ea"/>
                <a:ea typeface="+mj-ea"/>
              </a:rPr>
              <a:t>」</a:t>
            </a:r>
            <a:r>
              <a:rPr lang="en-US" altLang="ko-KR" sz="1300" dirty="0">
                <a:latin typeface="+mj-ea"/>
                <a:ea typeface="+mj-ea"/>
              </a:rPr>
              <a:t>,Semiconductor Components Industries, LLC - </a:t>
            </a:r>
            <a:r>
              <a:rPr lang="en-US" altLang="ko-KR" sz="1300" dirty="0">
                <a:latin typeface="+mj-ea"/>
                <a:ea typeface="+mj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https://www.onsemi.com/pub/Collateral/TIP120-D.PDF</a:t>
            </a:r>
            <a:endParaRPr lang="en-US" altLang="ko-KR" sz="1300" dirty="0">
              <a:latin typeface="+mj-ea"/>
              <a:ea typeface="+mj-ea"/>
            </a:endParaRPr>
          </a:p>
          <a:p>
            <a:r>
              <a:rPr lang="ko-KR" altLang="en-US" sz="1300" dirty="0">
                <a:latin typeface="+mj-ea"/>
                <a:ea typeface="+mj-ea"/>
              </a:rPr>
              <a:t>주영소프트웨어</a:t>
            </a:r>
            <a:r>
              <a:rPr lang="en-US" altLang="ko-KR" sz="1300" dirty="0">
                <a:latin typeface="+mj-ea"/>
                <a:ea typeface="+mj-ea"/>
              </a:rPr>
              <a:t>, “</a:t>
            </a:r>
            <a:r>
              <a:rPr lang="ko-KR" altLang="en-US" sz="1300" dirty="0">
                <a:latin typeface="+mj-ea"/>
                <a:ea typeface="+mj-ea"/>
              </a:rPr>
              <a:t>솔레노이드 모터 점자</a:t>
            </a:r>
            <a:r>
              <a:rPr lang="en-US" altLang="ko-KR" sz="1300" dirty="0">
                <a:latin typeface="+mj-ea"/>
                <a:ea typeface="+mj-ea"/>
              </a:rPr>
              <a:t>“ - </a:t>
            </a:r>
            <a:r>
              <a:rPr lang="en-US" altLang="ko-KR" sz="1300" dirty="0">
                <a:latin typeface="+mj-ea"/>
                <a:ea typeface="+mj-e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https://smartstore.naver.com/jy-soft/products/5207449134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</a:p>
          <a:p>
            <a:r>
              <a:rPr lang="ko-KR" altLang="en-US" sz="1300" dirty="0">
                <a:latin typeface="+mj-ea"/>
                <a:ea typeface="+mj-ea"/>
              </a:rPr>
              <a:t>경향신문 </a:t>
            </a:r>
            <a:r>
              <a:rPr lang="en-US" altLang="ko-KR" sz="1300" dirty="0">
                <a:latin typeface="+mj-ea"/>
                <a:ea typeface="+mj-ea"/>
              </a:rPr>
              <a:t>- “</a:t>
            </a:r>
            <a:r>
              <a:rPr lang="ko-KR" altLang="en-US" sz="1300" dirty="0">
                <a:latin typeface="+mj-ea"/>
                <a:ea typeface="+mj-ea"/>
              </a:rPr>
              <a:t>시각장애인들도 제때 문제집을 </a:t>
            </a:r>
            <a:r>
              <a:rPr lang="ko-KR" altLang="en-US" sz="1300" dirty="0" err="1">
                <a:latin typeface="+mj-ea"/>
                <a:ea typeface="+mj-ea"/>
              </a:rPr>
              <a:t>받고싶다</a:t>
            </a:r>
            <a:r>
              <a:rPr lang="ko-KR" altLang="en-US" sz="1300" dirty="0">
                <a:latin typeface="+mj-ea"/>
                <a:ea typeface="+mj-ea"/>
              </a:rPr>
              <a:t>” </a:t>
            </a:r>
            <a:r>
              <a:rPr lang="en-US" altLang="ko-KR" sz="1300" dirty="0">
                <a:latin typeface="+mj-ea"/>
                <a:ea typeface="+mj-ea"/>
              </a:rPr>
              <a:t>– </a:t>
            </a:r>
            <a:r>
              <a:rPr lang="en-US" altLang="ko-KR" sz="1300" dirty="0">
                <a:latin typeface="+mj-ea"/>
                <a:ea typeface="+mj-ea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http://news.khan.co.kr/kh_news/khan_art_view.html?artid=201901130941001&amp;code=940100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</a:p>
          <a:p>
            <a:r>
              <a:rPr lang="ko-KR" altLang="en-US" sz="1300" dirty="0">
                <a:latin typeface="+mj-ea"/>
                <a:ea typeface="+mj-ea"/>
              </a:rPr>
              <a:t>점자도서관 위치 </a:t>
            </a:r>
            <a:r>
              <a:rPr lang="en-US" altLang="ko-KR" sz="1300" dirty="0">
                <a:latin typeface="+mj-ea"/>
                <a:ea typeface="+mj-ea"/>
              </a:rPr>
              <a:t>- </a:t>
            </a:r>
            <a:r>
              <a:rPr lang="en-US" altLang="ko-KR" sz="1300" dirty="0">
                <a:latin typeface="+mj-ea"/>
                <a:ea typeface="+mj-e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https://blog.naver.com/koreanatyourdoor/222181096202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</a:p>
          <a:p>
            <a:r>
              <a:rPr lang="ko-KR" altLang="en-US" sz="1300" dirty="0">
                <a:latin typeface="+mj-ea"/>
                <a:ea typeface="+mj-ea"/>
              </a:rPr>
              <a:t>시각장애인 협회 기자회견 </a:t>
            </a:r>
            <a:r>
              <a:rPr lang="en-US" altLang="ko-KR" sz="1300" dirty="0">
                <a:latin typeface="+mj-ea"/>
                <a:ea typeface="+mj-ea"/>
              </a:rPr>
              <a:t>- </a:t>
            </a:r>
            <a:r>
              <a:rPr lang="en-US" altLang="ko-KR" sz="1300" dirty="0">
                <a:latin typeface="+mj-ea"/>
                <a:ea typeface="+mj-ea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https://news.naver.com/main/read.nhn?oid=001&amp;aid=0010996758</a:t>
            </a:r>
            <a:r>
              <a:rPr lang="en-US" altLang="ko-KR" sz="1300" dirty="0">
                <a:latin typeface="+mj-ea"/>
                <a:ea typeface="+mj-ea"/>
              </a:rPr>
              <a:t>  </a:t>
            </a:r>
          </a:p>
          <a:p>
            <a:r>
              <a:rPr lang="en-US" altLang="ko-KR" sz="1300" dirty="0" err="1">
                <a:latin typeface="+mj-ea"/>
                <a:ea typeface="+mj-ea"/>
              </a:rPr>
              <a:t>eDotXPress</a:t>
            </a:r>
            <a:r>
              <a:rPr lang="en-US" altLang="ko-KR" sz="1300" dirty="0">
                <a:latin typeface="+mj-ea"/>
                <a:ea typeface="+mj-ea"/>
              </a:rPr>
              <a:t> Report - </a:t>
            </a:r>
            <a:r>
              <a:rPr lang="en-US" altLang="ko-KR" sz="1300" dirty="0">
                <a:latin typeface="+mj-ea"/>
                <a:ea typeface="+mj-ea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https://www.edot.co.kr/business/product</a:t>
            </a:r>
            <a:r>
              <a:rPr lang="en-US" altLang="ko-KR" sz="1300" dirty="0">
                <a:latin typeface="+mj-ea"/>
                <a:ea typeface="+mj-ea"/>
              </a:rPr>
              <a:t>  </a:t>
            </a:r>
          </a:p>
          <a:p>
            <a:r>
              <a:rPr lang="ko-KR" altLang="en-US" sz="1300" dirty="0" err="1">
                <a:latin typeface="+mj-ea"/>
                <a:ea typeface="+mj-ea"/>
              </a:rPr>
              <a:t>오돌톨뷰어</a:t>
            </a:r>
            <a:r>
              <a:rPr lang="ko-KR" altLang="en-US" sz="1300" dirty="0">
                <a:latin typeface="+mj-ea"/>
                <a:ea typeface="+mj-ea"/>
              </a:rPr>
              <a:t> </a:t>
            </a:r>
            <a:r>
              <a:rPr lang="en-US" altLang="ko-KR" sz="1300" dirty="0">
                <a:latin typeface="+mj-ea"/>
                <a:ea typeface="+mj-ea"/>
              </a:rPr>
              <a:t>-</a:t>
            </a:r>
            <a:r>
              <a:rPr lang="ko-KR" altLang="en-US" sz="1300" dirty="0">
                <a:latin typeface="+mj-ea"/>
                <a:ea typeface="+mj-ea"/>
              </a:rPr>
              <a:t> </a:t>
            </a:r>
            <a:r>
              <a:rPr lang="en-US" altLang="ko-KR" sz="1300" dirty="0">
                <a:latin typeface="+mj-ea"/>
                <a:ea typeface="+mj-ea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https://rosesyrup.tistory.com/1459</a:t>
            </a:r>
            <a:r>
              <a:rPr lang="en-US" altLang="ko-KR" sz="1300" dirty="0">
                <a:latin typeface="+mj-ea"/>
                <a:ea typeface="+mj-ea"/>
              </a:rPr>
              <a:t>   </a:t>
            </a:r>
          </a:p>
          <a:p>
            <a:r>
              <a:rPr lang="en-US" altLang="ko-KR" sz="1300" dirty="0">
                <a:latin typeface="+mj-ea"/>
                <a:ea typeface="+mj-ea"/>
              </a:rPr>
              <a:t>Device translates text to Braille in Real Time - </a:t>
            </a:r>
            <a:r>
              <a:rPr lang="en-US" altLang="ko-KR" sz="1300" dirty="0">
                <a:latin typeface="+mj-ea"/>
                <a:ea typeface="+mj-ea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https://www.smithsonianmag.com/innovation/device-translates-text-braille-real-time-180963171/</a:t>
            </a:r>
            <a:endParaRPr lang="en-US" altLang="ko-KR" sz="1300" dirty="0">
              <a:latin typeface="+mj-ea"/>
              <a:ea typeface="+mj-ea"/>
            </a:endParaRPr>
          </a:p>
          <a:p>
            <a:r>
              <a:rPr lang="ko-KR" altLang="en-US" sz="1300" dirty="0">
                <a:latin typeface="+mj-ea"/>
                <a:ea typeface="+mj-ea"/>
              </a:rPr>
              <a:t>웹 </a:t>
            </a:r>
            <a:r>
              <a:rPr lang="en-US" altLang="ko-KR" sz="1300" dirty="0">
                <a:latin typeface="+mj-ea"/>
                <a:ea typeface="+mj-ea"/>
              </a:rPr>
              <a:t>TTS - </a:t>
            </a:r>
            <a:r>
              <a:rPr lang="en-US" altLang="ko-KR" sz="1300" dirty="0">
                <a:latin typeface="+mj-ea"/>
                <a:ea typeface="+mj-ea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https://sub0709.tistory.com/86</a:t>
            </a:r>
            <a:r>
              <a:rPr lang="en-US" altLang="ko-KR" sz="1300" dirty="0">
                <a:latin typeface="+mj-ea"/>
                <a:ea typeface="+mj-ea"/>
              </a:rPr>
              <a:t> </a:t>
            </a:r>
          </a:p>
          <a:p>
            <a:r>
              <a:rPr lang="en-US" altLang="ko-KR" sz="1300" dirty="0">
                <a:latin typeface="+mj-ea"/>
                <a:ea typeface="+mj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424101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EF3FBBB6-B37A-4E76-A437-1BA9D2C51502}"/>
              </a:ext>
            </a:extLst>
          </p:cNvPr>
          <p:cNvSpPr/>
          <p:nvPr/>
        </p:nvSpPr>
        <p:spPr>
          <a:xfrm>
            <a:off x="4552943" y="1851253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5ADA0C-399B-4AB7-BE62-38B9D8BB165A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0" name="그래픽 29" descr="펼쳐진 책 윤곽선">
            <a:extLst>
              <a:ext uri="{FF2B5EF4-FFF2-40B4-BE49-F238E27FC236}">
                <a16:creationId xmlns:a16="http://schemas.microsoft.com/office/drawing/2014/main" id="{1E417C7D-583C-4442-959E-433875FA2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0754" y="539979"/>
            <a:ext cx="1430482" cy="1430482"/>
          </a:xfrm>
          <a:prstGeom prst="rect">
            <a:avLst/>
          </a:prstGeom>
        </p:spPr>
      </p:pic>
      <p:sp>
        <p:nvSpPr>
          <p:cNvPr id="33" name="제목 4">
            <a:extLst>
              <a:ext uri="{FF2B5EF4-FFF2-40B4-BE49-F238E27FC236}">
                <a16:creationId xmlns:a16="http://schemas.microsoft.com/office/drawing/2014/main" id="{04FC9E62-611F-4B8C-B89B-6A86CBE02521}"/>
              </a:ext>
            </a:extLst>
          </p:cNvPr>
          <p:cNvSpPr txBox="1">
            <a:spLocks/>
          </p:cNvSpPr>
          <p:nvPr/>
        </p:nvSpPr>
        <p:spPr>
          <a:xfrm>
            <a:off x="2241755" y="3154298"/>
            <a:ext cx="7921676" cy="54940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0" dirty="0"/>
              <a:t>Q&amp;A</a:t>
            </a:r>
            <a:endParaRPr lang="ko-KR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41684047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398BCBFF-3035-4EE1-956A-9B2EC44CB8BD}"/>
              </a:ext>
            </a:extLst>
          </p:cNvPr>
          <p:cNvSpPr txBox="1">
            <a:spLocks/>
          </p:cNvSpPr>
          <p:nvPr/>
        </p:nvSpPr>
        <p:spPr>
          <a:xfrm>
            <a:off x="697577" y="563764"/>
            <a:ext cx="5505016" cy="549404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4E5D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/>
              <a:t>시각장애인의 학습을 위한 </a:t>
            </a:r>
            <a:endParaRPr lang="ko-KR" altLang="en-US" sz="2500" dirty="0"/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BF71181C-4354-40F7-AAF7-05226E426CBA}"/>
              </a:ext>
            </a:extLst>
          </p:cNvPr>
          <p:cNvSpPr txBox="1">
            <a:spLocks/>
          </p:cNvSpPr>
          <p:nvPr/>
        </p:nvSpPr>
        <p:spPr>
          <a:xfrm>
            <a:off x="906040" y="1138970"/>
            <a:ext cx="6247116" cy="54940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500" dirty="0"/>
              <a:t>텍스트 추출 및 점자 변환 시스템</a:t>
            </a:r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D6E6F552-C3AB-4276-967E-B99950D330AB}"/>
              </a:ext>
            </a:extLst>
          </p:cNvPr>
          <p:cNvSpPr txBox="1">
            <a:spLocks/>
          </p:cNvSpPr>
          <p:nvPr/>
        </p:nvSpPr>
        <p:spPr>
          <a:xfrm>
            <a:off x="6827480" y="919895"/>
            <a:ext cx="4286548" cy="54940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0" dirty="0"/>
              <a:t>“</a:t>
            </a:r>
            <a:r>
              <a:rPr lang="ko-KR" altLang="en-US" sz="7000" dirty="0" err="1"/>
              <a:t>훈민점음</a:t>
            </a:r>
            <a:r>
              <a:rPr lang="en-US" altLang="ko-KR" sz="7000" dirty="0"/>
              <a:t>”</a:t>
            </a:r>
            <a:endParaRPr lang="ko-KR" altLang="en-US" sz="7000" dirty="0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EF3FBBB6-B37A-4E76-A437-1BA9D2C51502}"/>
              </a:ext>
            </a:extLst>
          </p:cNvPr>
          <p:cNvSpPr/>
          <p:nvPr/>
        </p:nvSpPr>
        <p:spPr>
          <a:xfrm>
            <a:off x="4552943" y="1851253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5ADA0C-399B-4AB7-BE62-38B9D8BB165A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부제목 5">
            <a:extLst>
              <a:ext uri="{FF2B5EF4-FFF2-40B4-BE49-F238E27FC236}">
                <a16:creationId xmlns:a16="http://schemas.microsoft.com/office/drawing/2014/main" id="{9779EB8D-ABCA-4A46-AAF3-97BC30784C78}"/>
              </a:ext>
            </a:extLst>
          </p:cNvPr>
          <p:cNvSpPr txBox="1">
            <a:spLocks/>
          </p:cNvSpPr>
          <p:nvPr/>
        </p:nvSpPr>
        <p:spPr>
          <a:xfrm>
            <a:off x="1796398" y="5467349"/>
            <a:ext cx="9173957" cy="339672"/>
          </a:xfrm>
          <a:prstGeom prst="plaque">
            <a:avLst>
              <a:gd name="adj" fmla="val 6969"/>
            </a:avLst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3D6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Extraction and  Braille Conversion System </a:t>
            </a:r>
            <a:r>
              <a:rPr lang="ko-KR" altLang="en-US" dirty="0">
                <a:solidFill>
                  <a:srgbClr val="F3D6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3D6B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learning for the visually impaired  </a:t>
            </a:r>
            <a:endParaRPr lang="ko-KR" altLang="en-US" dirty="0">
              <a:solidFill>
                <a:srgbClr val="F3D6B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" name="그래픽 30" descr="브라유 점자 단색으로 채워진">
            <a:extLst>
              <a:ext uri="{FF2B5EF4-FFF2-40B4-BE49-F238E27FC236}">
                <a16:creationId xmlns:a16="http://schemas.microsoft.com/office/drawing/2014/main" id="{58427D00-2C10-4C24-9906-BF692918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0298" y="4711909"/>
            <a:ext cx="825290" cy="825290"/>
          </a:xfrm>
          <a:prstGeom prst="rect">
            <a:avLst/>
          </a:prstGeom>
        </p:spPr>
      </p:pic>
      <p:sp>
        <p:nvSpPr>
          <p:cNvPr id="33" name="제목 4">
            <a:extLst>
              <a:ext uri="{FF2B5EF4-FFF2-40B4-BE49-F238E27FC236}">
                <a16:creationId xmlns:a16="http://schemas.microsoft.com/office/drawing/2014/main" id="{04FC9E62-611F-4B8C-B89B-6A86CBE02521}"/>
              </a:ext>
            </a:extLst>
          </p:cNvPr>
          <p:cNvSpPr txBox="1">
            <a:spLocks/>
          </p:cNvSpPr>
          <p:nvPr/>
        </p:nvSpPr>
        <p:spPr>
          <a:xfrm>
            <a:off x="2241755" y="3393937"/>
            <a:ext cx="7921676" cy="54940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0" dirty="0"/>
              <a:t>THANK YOU</a:t>
            </a:r>
            <a:endParaRPr lang="ko-KR" altLang="en-US" sz="10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0CD0847-3D44-4F60-9903-BAEDD40EC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440" y="869905"/>
            <a:ext cx="705190" cy="6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825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5812C5A-9CF7-4A8D-A41D-9E74470054A5}" type="slidenum">
              <a:rPr kumimoji="0" lang="ko-KR" altLang="en-US" sz="1100" b="1" i="0" u="none" strike="noStrike" kern="1200" cap="none" spc="-60" normalizeH="0" baseline="0" noProof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104</a:t>
            </a:fld>
            <a:endParaRPr kumimoji="0" lang="ko-KR" altLang="en-US" sz="11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/>
              <a:t>점자 모듈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424B0-2C3B-4FD9-9A85-4B76D4BF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396" y="2553254"/>
            <a:ext cx="7504876" cy="2456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20D4CD-E1B2-4417-A677-7BBF869AF33C}"/>
              </a:ext>
            </a:extLst>
          </p:cNvPr>
          <p:cNvSpPr txBox="1"/>
          <p:nvPr/>
        </p:nvSpPr>
        <p:spPr>
          <a:xfrm>
            <a:off x="873487" y="5026968"/>
            <a:ext cx="7504876" cy="1711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8bit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크기의 배열 변수로 최대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개까지의 점자 데이터 저장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0b00000001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쉬프트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이동시켜줌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경우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0000000010, 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일 경우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0000000100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연산자 사용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기존 저장된 값과 새로 들어온 값이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 아니면 갱신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6165427-6C38-4E5F-A716-ECBBBEE35749}"/>
              </a:ext>
            </a:extLst>
          </p:cNvPr>
          <p:cNvGraphicFramePr>
            <a:graphicFrameLocks noGrp="1"/>
          </p:cNvGraphicFramePr>
          <p:nvPr/>
        </p:nvGraphicFramePr>
        <p:xfrm>
          <a:off x="8940800" y="5312907"/>
          <a:ext cx="271209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033">
                  <a:extLst>
                    <a:ext uri="{9D8B030D-6E8A-4147-A177-3AD203B41FA5}">
                      <a16:colId xmlns:a16="http://schemas.microsoft.com/office/drawing/2014/main" val="3397051170"/>
                    </a:ext>
                  </a:extLst>
                </a:gridCol>
                <a:gridCol w="904033">
                  <a:extLst>
                    <a:ext uri="{9D8B030D-6E8A-4147-A177-3AD203B41FA5}">
                      <a16:colId xmlns:a16="http://schemas.microsoft.com/office/drawing/2014/main" val="1423187708"/>
                    </a:ext>
                  </a:extLst>
                </a:gridCol>
                <a:gridCol w="904033">
                  <a:extLst>
                    <a:ext uri="{9D8B030D-6E8A-4147-A177-3AD203B41FA5}">
                      <a16:colId xmlns:a16="http://schemas.microsoft.com/office/drawing/2014/main" val="1771367936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0b00000001</a:t>
                      </a:r>
                    </a:p>
                  </a:txBody>
                  <a:tcPr>
                    <a:lnL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0b00000001</a:t>
                      </a:r>
                    </a:p>
                  </a:txBody>
                  <a:tcPr>
                    <a:lnL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59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558961"/>
                  </a:ext>
                </a:extLst>
              </a:tr>
            </a:tbl>
          </a:graphicData>
        </a:graphic>
      </p:graphicFrame>
      <p:sp>
        <p:nvSpPr>
          <p:cNvPr id="10" name="원호 9">
            <a:extLst>
              <a:ext uri="{FF2B5EF4-FFF2-40B4-BE49-F238E27FC236}">
                <a16:creationId xmlns:a16="http://schemas.microsoft.com/office/drawing/2014/main" id="{CBACFD96-BEE6-4351-AAEE-1DBF3B956A65}"/>
              </a:ext>
            </a:extLst>
          </p:cNvPr>
          <p:cNvSpPr/>
          <p:nvPr/>
        </p:nvSpPr>
        <p:spPr>
          <a:xfrm>
            <a:off x="8963293" y="4918889"/>
            <a:ext cx="2689606" cy="640080"/>
          </a:xfrm>
          <a:prstGeom prst="arc">
            <a:avLst>
              <a:gd name="adj1" fmla="val 11054706"/>
              <a:gd name="adj2" fmla="val 212660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8C626-A0D3-45BD-9371-7EE3A45562C6}"/>
              </a:ext>
            </a:extLst>
          </p:cNvPr>
          <p:cNvSpPr txBox="1"/>
          <p:nvPr/>
        </p:nvSpPr>
        <p:spPr>
          <a:xfrm>
            <a:off x="8890592" y="4476156"/>
            <a:ext cx="283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MAX_BRAILLE_NO 10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338DB9-4816-49C8-801E-F254C5B55D14}"/>
              </a:ext>
            </a:extLst>
          </p:cNvPr>
          <p:cNvSpPr/>
          <p:nvPr/>
        </p:nvSpPr>
        <p:spPr>
          <a:xfrm>
            <a:off x="8890592" y="4008737"/>
            <a:ext cx="2835007" cy="2036463"/>
          </a:xfrm>
          <a:prstGeom prst="rect">
            <a:avLst/>
          </a:prstGeom>
          <a:noFill/>
          <a:ln w="28575">
            <a:solidFill>
              <a:srgbClr val="1B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5854A-0652-4386-BDD3-9307F8DC69EB}"/>
              </a:ext>
            </a:extLst>
          </p:cNvPr>
          <p:cNvSpPr txBox="1"/>
          <p:nvPr/>
        </p:nvSpPr>
        <p:spPr>
          <a:xfrm>
            <a:off x="9725777" y="3807142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4E5D4"/>
                </a:highlight>
                <a:uLnTx/>
                <a:uFillTx/>
                <a:latin typeface="나눔스퀘어 ExtraBold"/>
                <a:ea typeface="나눔스퀘어"/>
                <a:cs typeface="+mn-cs"/>
              </a:rPr>
              <a:t>data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4E5D4"/>
                </a:highlight>
                <a:uLnTx/>
                <a:uFillTx/>
                <a:latin typeface="나눔스퀘어 ExtraBold"/>
                <a:ea typeface="나눔스퀘어"/>
                <a:cs typeface="+mn-cs"/>
              </a:rPr>
              <a:t>변수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4E5D4"/>
              </a:highlight>
              <a:uLnTx/>
              <a:uFillTx/>
              <a:latin typeface="나눔스퀘어 ExtraBold"/>
              <a:ea typeface="나눔스퀘어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0C90BB-02F9-4F52-94D6-95883726F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1"/>
          <a:stretch/>
        </p:blipFill>
        <p:spPr>
          <a:xfrm>
            <a:off x="5308600" y="1343054"/>
            <a:ext cx="5934503" cy="1048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DF221B-761A-440D-807D-6D7F19826114}"/>
              </a:ext>
            </a:extLst>
          </p:cNvPr>
          <p:cNvSpPr txBox="1"/>
          <p:nvPr/>
        </p:nvSpPr>
        <p:spPr>
          <a:xfrm>
            <a:off x="873487" y="1538447"/>
            <a:ext cx="315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Braille::on(), off()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D0BAAB6-5660-49A1-A51A-F88AE636CFB6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40067372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5812C5A-9CF7-4A8D-A41D-9E74470054A5}" type="slidenum">
              <a:rPr kumimoji="0" lang="ko-KR" altLang="en-US" sz="1100" b="1" i="0" u="none" strike="noStrike" kern="1200" cap="none" spc="-60" normalizeH="0" baseline="0" noProof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105</a:t>
            </a:fld>
            <a:endParaRPr kumimoji="0" lang="ko-KR" altLang="en-US" sz="11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/>
              <a:t>점자 모듈</a:t>
            </a:r>
            <a:br>
              <a:rPr lang="en-US" altLang="ko-KR"/>
            </a:br>
            <a:r>
              <a:rPr lang="ko-KR" altLang="en-US"/>
              <a:t>상세 설계 코드 설명 </a:t>
            </a:r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424B0-2C3B-4FD9-9A85-4B76D4BF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260" y="1901786"/>
            <a:ext cx="6717981" cy="2456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20D4CD-E1B2-4417-A677-7BBF869AF33C}"/>
              </a:ext>
            </a:extLst>
          </p:cNvPr>
          <p:cNvSpPr txBox="1"/>
          <p:nvPr/>
        </p:nvSpPr>
        <p:spPr>
          <a:xfrm>
            <a:off x="1915010" y="4506924"/>
            <a:ext cx="871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shiftOut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비트에 입력할 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토글할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옮길 자료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클럭 펄스로 동기화하여 시프트 레지스터에 저장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중요도가 낮은 비트부터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시프트레지스터에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저장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값을 왼쪽부터 읽음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320B54-814D-4EF6-9ABD-A34EE69D4C40}"/>
              </a:ext>
            </a:extLst>
          </p:cNvPr>
          <p:cNvSpPr txBox="1"/>
          <p:nvPr/>
        </p:nvSpPr>
        <p:spPr>
          <a:xfrm>
            <a:off x="873487" y="1440121"/>
            <a:ext cx="315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Braille::refresh()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90813CA-6125-4D0A-B4BE-85062B2E3A90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A737EC-69A4-4929-99E3-CE9E1B6E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11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106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/>
              <a:t>점자 모듈</a:t>
            </a:r>
            <a:br>
              <a:rPr lang="en-US" altLang="ko-KR"/>
            </a:br>
            <a:r>
              <a:rPr lang="ko-KR" altLang="en-US"/>
              <a:t>상세 설계 코드 설명 </a:t>
            </a:r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1E62CF-6E51-4C10-BA33-0D5113D5A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"/>
          <a:stretch/>
        </p:blipFill>
        <p:spPr>
          <a:xfrm>
            <a:off x="6451269" y="1011913"/>
            <a:ext cx="5413102" cy="4883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660671-C242-4FA1-83E9-356F7EA49358}"/>
              </a:ext>
            </a:extLst>
          </p:cNvPr>
          <p:cNvSpPr txBox="1"/>
          <p:nvPr/>
        </p:nvSpPr>
        <p:spPr>
          <a:xfrm>
            <a:off x="281778" y="3170790"/>
            <a:ext cx="871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문자열 전체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BYTE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수를 구한 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글자마다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BYTE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수를 구함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(BYTE==1)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[INDEX][0]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에만 값이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(BYTE==3)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[INDEX][2]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값이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들어감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*utf-8 : 1~4byte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4byte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emoji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C1A27-5CE7-4BA5-9EB5-70C90A8446AF}"/>
              </a:ext>
            </a:extLst>
          </p:cNvPr>
          <p:cNvSpPr txBox="1"/>
          <p:nvPr/>
        </p:nvSpPr>
        <p:spPr>
          <a:xfrm>
            <a:off x="327629" y="2394435"/>
            <a:ext cx="315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문자열 처리 단계</a:t>
            </a:r>
            <a:endParaRPr lang="en-US" sz="2400">
              <a:latin typeface="+mj-ea"/>
              <a:ea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8C86F60-E991-49BA-845E-E026E0E8F554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39FFCA-3F89-4FA1-8B9A-328B102C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689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107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/>
              <a:t>점자 모듈</a:t>
            </a:r>
            <a:br>
              <a:rPr lang="en-US" altLang="ko-KR"/>
            </a:br>
            <a:r>
              <a:rPr lang="ko-KR" altLang="en-US"/>
              <a:t>상세 설계 코드 설명 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0D4CD-E1B2-4417-A677-7BBF869AF33C}"/>
              </a:ext>
            </a:extLst>
          </p:cNvPr>
          <p:cNvSpPr txBox="1"/>
          <p:nvPr/>
        </p:nvSpPr>
        <p:spPr>
          <a:xfrm>
            <a:off x="340329" y="3247784"/>
            <a:ext cx="871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*pos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현재 글자의 위치를 나타냄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 연산 활용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바이트 수 계산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값과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0b10000000(128)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 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 바이트 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39AF0B-18EA-4A85-9C03-FF3A0F38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596" y="754583"/>
            <a:ext cx="3727449" cy="3673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ACE7E2-3F93-4DF1-A9DE-AD56AAD07E4A}"/>
              </a:ext>
            </a:extLst>
          </p:cNvPr>
          <p:cNvSpPr txBox="1"/>
          <p:nvPr/>
        </p:nvSpPr>
        <p:spPr>
          <a:xfrm>
            <a:off x="300038" y="2502266"/>
            <a:ext cx="315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ea"/>
                <a:ea typeface="+mj-ea"/>
              </a:rPr>
              <a:t>get_char_byte</a:t>
            </a:r>
            <a:r>
              <a:rPr lang="en-US" sz="2400" dirty="0">
                <a:latin typeface="+mj-ea"/>
                <a:ea typeface="+mj-ea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8CAA0B-9B41-448A-8C1E-EF200A56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95" y="4427617"/>
            <a:ext cx="3727449" cy="220318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B95DD77-65EA-4ED3-A376-235EF5DA81CB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D8D63D-F271-453E-8EB6-28E364FD4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199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108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/>
              <a:t>점자 모듈</a:t>
            </a:r>
            <a:br>
              <a:rPr lang="en-US" altLang="ko-KR"/>
            </a:br>
            <a:r>
              <a:rPr lang="ko-KR" altLang="en-US"/>
              <a:t>상세 설계 코드 설명 </a:t>
            </a:r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62A759-99DE-4914-A3A8-6FD2A7E5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4" y="1039978"/>
            <a:ext cx="4941755" cy="2708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352BF4-1670-4355-A143-3AB123161A36}"/>
              </a:ext>
            </a:extLst>
          </p:cNvPr>
          <p:cNvSpPr txBox="1"/>
          <p:nvPr/>
        </p:nvSpPr>
        <p:spPr>
          <a:xfrm>
            <a:off x="281778" y="3170790"/>
            <a:ext cx="871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영어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바로 점자 데이터 저장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한글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초성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중성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종성 분리 후 점자 데이터 저장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7237A-A1A1-4B61-9867-B0ACB0DF1089}"/>
              </a:ext>
            </a:extLst>
          </p:cNvPr>
          <p:cNvSpPr txBox="1"/>
          <p:nvPr/>
        </p:nvSpPr>
        <p:spPr>
          <a:xfrm>
            <a:off x="327629" y="2394435"/>
            <a:ext cx="315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+mj-ea"/>
                <a:ea typeface="+mj-ea"/>
              </a:rPr>
              <a:t>문자열 처리 단계</a:t>
            </a:r>
            <a:endParaRPr lang="en-US" sz="2400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CF3433-AC82-4C19-ABA3-C26A4AD21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64"/>
          <a:stretch/>
        </p:blipFill>
        <p:spPr>
          <a:xfrm>
            <a:off x="5464441" y="3748891"/>
            <a:ext cx="5928908" cy="2849063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7CA5B06-6952-4E57-BA8F-B3E1A841AF2D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CD158D-038C-4904-BC0D-35F47C56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86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109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/>
              <a:t>점자 모듈</a:t>
            </a:r>
            <a:br>
              <a:rPr lang="en-US" altLang="ko-KR"/>
            </a:br>
            <a:r>
              <a:rPr lang="ko-KR" altLang="en-US"/>
              <a:t>상세 설계 코드 설명 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0D4CD-E1B2-4417-A677-7BBF869AF33C}"/>
              </a:ext>
            </a:extLst>
          </p:cNvPr>
          <p:cNvSpPr txBox="1"/>
          <p:nvPr/>
        </p:nvSpPr>
        <p:spPr>
          <a:xfrm>
            <a:off x="429216" y="4074000"/>
            <a:ext cx="871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문자 코드 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=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초성 순서 *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 * 28) + 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중성 순서 *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28) 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종성 순서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+ 0xAC00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= ((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초성 순서 *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21) 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중성 순서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* 28 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종성 순서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+ 0xAC00</a:t>
            </a:r>
          </a:p>
          <a:p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배열로 저장된 한글 초성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종성 모음만큼 반복문을 돌려 글자를 찾음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CE7E2-3F93-4DF1-A9DE-AD56AAD07E4A}"/>
              </a:ext>
            </a:extLst>
          </p:cNvPr>
          <p:cNvSpPr txBox="1"/>
          <p:nvPr/>
        </p:nvSpPr>
        <p:spPr>
          <a:xfrm>
            <a:off x="429216" y="2881312"/>
            <a:ext cx="3154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ea"/>
                <a:ea typeface="+mj-ea"/>
              </a:rPr>
              <a:t>split_han_cho_jung_jong</a:t>
            </a:r>
            <a:r>
              <a:rPr lang="en-US" sz="2400" dirty="0">
                <a:latin typeface="+mj-ea"/>
                <a:ea typeface="+mj-ea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EE2813-AA12-494C-876A-409852C1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05" y="1286834"/>
            <a:ext cx="7912100" cy="2654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B9F0B8-0943-4617-9058-53FC32EF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755" y="2674074"/>
            <a:ext cx="3655029" cy="324660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0C99CC-E465-426F-BB42-BD3D90F14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2. </a:t>
            </a:r>
            <a:r>
              <a:rPr lang="ko-KR" altLang="en-US" sz="3300" dirty="0"/>
              <a:t>관련 연구 및 사례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오돌톨뷰어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8" name="제목 3">
            <a:extLst>
              <a:ext uri="{FF2B5EF4-FFF2-40B4-BE49-F238E27FC236}">
                <a16:creationId xmlns:a16="http://schemas.microsoft.com/office/drawing/2014/main" id="{3F3413BA-555A-4717-99CE-F2122928F8D6}"/>
              </a:ext>
            </a:extLst>
          </p:cNvPr>
          <p:cNvSpPr txBox="1">
            <a:spLocks/>
          </p:cNvSpPr>
          <p:nvPr/>
        </p:nvSpPr>
        <p:spPr>
          <a:xfrm>
            <a:off x="6654088" y="3733800"/>
            <a:ext cx="5447817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올레에서 개발한 무료 어플리케이션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텍스트를 점자로 변환해  시각장애인들이 점자를 읽을 수 있도록 개발된 어플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+mj-ea"/>
              </a:rPr>
              <a:t>스마트폰 내에서 점자를 표시하는데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+mj-ea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+mj-ea"/>
              </a:rPr>
              <a:t>검은 부분에 닿으면 진동이 울리고 흰 부분에 닿으면 진동이 울리지 않아 점자를 읽을 수 </a:t>
            </a:r>
            <a:r>
              <a:rPr lang="ko-KR" altLang="en-US" sz="1800" kern="0" spc="0" dirty="0">
                <a:solidFill>
                  <a:schemeClr val="tx1"/>
                </a:solidFill>
                <a:latin typeface="+mj-ea"/>
              </a:rPr>
              <a:t>있음</a:t>
            </a:r>
            <a:endParaRPr lang="ko-KR" altLang="en-US" sz="1800" kern="0" spc="0" dirty="0">
              <a:solidFill>
                <a:schemeClr val="tx1"/>
              </a:solidFill>
              <a:effectLst/>
              <a:latin typeface="+mj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텍스트 파일만 점자로 변환 가능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텍스트 음성 변환 기능은 제공하지 않음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2049" name="_x205609128">
            <a:extLst>
              <a:ext uri="{FF2B5EF4-FFF2-40B4-BE49-F238E27FC236}">
                <a16:creationId xmlns:a16="http://schemas.microsoft.com/office/drawing/2014/main" id="{C24EA834-8FC7-4312-9661-3693E999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0" y="1930399"/>
            <a:ext cx="5778001" cy="38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9853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서버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315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이미지 수신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575389-D026-43F1-A82D-02305DE3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3" y="2305594"/>
            <a:ext cx="4114025" cy="307790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8DCD18B4-AC74-45D2-B9A4-6C04FEF962F8}"/>
              </a:ext>
            </a:extLst>
          </p:cNvPr>
          <p:cNvSpPr txBox="1">
            <a:spLocks/>
          </p:cNvSpPr>
          <p:nvPr/>
        </p:nvSpPr>
        <p:spPr>
          <a:xfrm>
            <a:off x="738116" y="5574243"/>
            <a:ext cx="4310135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800" b="0" spc="0" dirty="0">
                <a:ln>
                  <a:noFill/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수신 받은 데이터를 파일 입력을 통해 현 디렉토리에 </a:t>
            </a:r>
            <a:r>
              <a:rPr lang="en-US" altLang="ko-KR" sz="1800" b="0" spc="0" dirty="0">
                <a:ln>
                  <a:noFill/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.jpg </a:t>
            </a:r>
            <a:r>
              <a:rPr lang="ko-KR" altLang="en-US" sz="1800" b="0" spc="0" dirty="0">
                <a:ln>
                  <a:noFill/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확장자로 이미지 파일 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D58EE0-8F3F-4C7F-B6A6-DE50549B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86" y="2305594"/>
            <a:ext cx="3083136" cy="29017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2ED100-E1BF-429C-B8EC-5075D8AEC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001" y="2045069"/>
            <a:ext cx="2108200" cy="3162300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50B5815F-6F1A-40C3-AEA3-0EDE1074761C}"/>
              </a:ext>
            </a:extLst>
          </p:cNvPr>
          <p:cNvSpPr txBox="1">
            <a:spLocks/>
          </p:cNvSpPr>
          <p:nvPr/>
        </p:nvSpPr>
        <p:spPr>
          <a:xfrm>
            <a:off x="5545075" y="5383494"/>
            <a:ext cx="6073512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클라이언트로부터 받은 바이트 데이터와 디렉토리에 생성된 이미지 파일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64978D-F396-47FE-8271-14618E577F7C}"/>
              </a:ext>
            </a:extLst>
          </p:cNvPr>
          <p:cNvSpPr/>
          <p:nvPr/>
        </p:nvSpPr>
        <p:spPr>
          <a:xfrm>
            <a:off x="9073001" y="3944983"/>
            <a:ext cx="2108200" cy="291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0DE79A2-EBA0-416E-A7A8-281BBAF1D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02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서버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315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이미지 </a:t>
            </a:r>
            <a:r>
              <a:rPr lang="ko-KR" altLang="en-US" sz="2400" dirty="0" err="1">
                <a:latin typeface="+mj-ea"/>
                <a:ea typeface="+mj-ea"/>
              </a:rPr>
              <a:t>전처리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C69079F-30FC-41D8-BAE3-B9E361B04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1" y="2391720"/>
            <a:ext cx="9078160" cy="20745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2DD94D-1F8B-439A-8427-1A80C6B6D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577" y="4524204"/>
            <a:ext cx="2743661" cy="18440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EF32344-48D8-4773-81A8-9344CB17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24204"/>
            <a:ext cx="2743661" cy="1867390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72422A8D-D45F-4157-B95D-6EAACDB9D85F}"/>
              </a:ext>
            </a:extLst>
          </p:cNvPr>
          <p:cNvSpPr txBox="1">
            <a:spLocks/>
          </p:cNvSpPr>
          <p:nvPr/>
        </p:nvSpPr>
        <p:spPr>
          <a:xfrm>
            <a:off x="4943621" y="6368223"/>
            <a:ext cx="2441697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 전</a:t>
            </a:r>
            <a:r>
              <a:rPr kumimoji="1" lang="en-US" altLang="ko-KR" sz="1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sz="1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전처리 후 이미지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456A53-5AA3-4ED6-84E2-6548DCB64074}"/>
              </a:ext>
            </a:extLst>
          </p:cNvPr>
          <p:cNvSpPr txBox="1"/>
          <p:nvPr/>
        </p:nvSpPr>
        <p:spPr>
          <a:xfrm>
            <a:off x="7835458" y="3941244"/>
            <a:ext cx="435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OpenCV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이진화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잡티제거 수행</a:t>
            </a:r>
            <a:endParaRPr lang="en-US" altLang="ko-KR" dirty="0">
              <a:latin typeface="+mj-l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78EC4B9-6AFD-4AB0-BA03-6FC313CF3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21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서버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315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ea"/>
                <a:ea typeface="+mj-ea"/>
              </a:rPr>
              <a:t>OCR </a:t>
            </a:r>
            <a:r>
              <a:rPr lang="ko-KR" altLang="en-US" sz="2400" dirty="0">
                <a:latin typeface="+mj-ea"/>
                <a:ea typeface="+mj-ea"/>
              </a:rPr>
              <a:t>처리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C39C82-BF04-453E-88CB-DED1A846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93" y="2322444"/>
            <a:ext cx="4462458" cy="4033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5188F0-3680-4D44-96DD-AD54DEC9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857" y="3645917"/>
            <a:ext cx="5212273" cy="2487992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0D58B698-C5BA-4C1D-8032-7D218D17EED3}"/>
              </a:ext>
            </a:extLst>
          </p:cNvPr>
          <p:cNvSpPr txBox="1">
            <a:spLocks/>
          </p:cNvSpPr>
          <p:nvPr/>
        </p:nvSpPr>
        <p:spPr>
          <a:xfrm>
            <a:off x="6096000" y="6174022"/>
            <a:ext cx="3592766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이미지에서 추출된 텍스트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02C9B-4AE7-4ACD-9124-E5F8CF69F9B0}"/>
              </a:ext>
            </a:extLst>
          </p:cNvPr>
          <p:cNvSpPr txBox="1"/>
          <p:nvPr/>
        </p:nvSpPr>
        <p:spPr>
          <a:xfrm>
            <a:off x="5380809" y="1714620"/>
            <a:ext cx="5939231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GoogleVision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API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이미지에서 텍스트를 추출해 배열에 삽입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추출된 텍스트가 없다면 오류 메시지 발생</a:t>
            </a:r>
            <a:endParaRPr lang="en-US" altLang="ko-KR" dirty="0">
              <a:latin typeface="+mj-lt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나눔스퀘어 Bold" panose="020B0600000101010101" pitchFamily="50" charset="-127"/>
              </a:rPr>
              <a:t>배열의 내용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+mj-lt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+mj-lt"/>
                <a:ea typeface="나눔스퀘어 Bold" panose="020B0600000101010101" pitchFamily="50" charset="-127"/>
              </a:rPr>
              <a:t>클라이언트에게 송신될 결과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3844529-57E7-4F45-8C52-FF9D43D62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17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서버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315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텍스트 후처리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AD53F9-31F0-4E5B-9053-A9EF4B64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94" y="2474471"/>
            <a:ext cx="4832762" cy="2108200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F79B1383-678D-427E-BFD7-52F3065A285D}"/>
              </a:ext>
            </a:extLst>
          </p:cNvPr>
          <p:cNvSpPr txBox="1">
            <a:spLocks/>
          </p:cNvSpPr>
          <p:nvPr/>
        </p:nvSpPr>
        <p:spPr>
          <a:xfrm>
            <a:off x="7097585" y="5829267"/>
            <a:ext cx="2717747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교정 전 텍스트와 교정 후 텍스트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CD72085-C76E-49E8-BDC7-250C3C76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67" y="2340398"/>
            <a:ext cx="5391294" cy="6648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1756DE-EA5F-4FFB-B79D-387D38F48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384" y="4441114"/>
            <a:ext cx="6388198" cy="495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0493D8-9057-4338-9F38-331D4221B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384" y="5281412"/>
            <a:ext cx="6388200" cy="529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DF58C3A-8C4E-432C-9874-C3C7A79BE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891" y="3349522"/>
            <a:ext cx="5391294" cy="67876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8F2AE7-A86E-4189-9590-C9B8E23896B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616914" y="3005233"/>
            <a:ext cx="0" cy="3442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F2914E9-B2A2-4540-8500-E193B8B8AF99}"/>
              </a:ext>
            </a:extLst>
          </p:cNvPr>
          <p:cNvCxnSpPr>
            <a:cxnSpLocks/>
          </p:cNvCxnSpPr>
          <p:nvPr/>
        </p:nvCxnSpPr>
        <p:spPr>
          <a:xfrm>
            <a:off x="8703538" y="4936414"/>
            <a:ext cx="0" cy="324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8D0225-1EAA-458C-8EEE-F682935B63EF}"/>
              </a:ext>
            </a:extLst>
          </p:cNvPr>
          <p:cNvSpPr txBox="1"/>
          <p:nvPr/>
        </p:nvSpPr>
        <p:spPr>
          <a:xfrm>
            <a:off x="66180" y="4641361"/>
            <a:ext cx="5855087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처리가 완료된 텍스트를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\n(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기준으로 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줄씩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끊음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후처리 진행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후 소켓을 통해 클라이언트에게 결과 텍스트 송신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3E6CA-1C51-44A6-AD66-CB5FD8E31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57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/>
              <a:t>앱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541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파일 불러오기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파일 및 이미지 선택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3E6CA-1C51-44A6-AD66-CB5FD8E3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4DD5DD-D0CA-4DEC-9FF7-AFE6AAF0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2442777"/>
            <a:ext cx="5816600" cy="1257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9F461E-A239-4975-BA73-C7F0C7244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" y="4308059"/>
            <a:ext cx="7220903" cy="1435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3BB313-5346-437E-AF31-A5CB16A32930}"/>
              </a:ext>
            </a:extLst>
          </p:cNvPr>
          <p:cNvSpPr txBox="1"/>
          <p:nvPr/>
        </p:nvSpPr>
        <p:spPr>
          <a:xfrm>
            <a:off x="6252769" y="2401195"/>
            <a:ext cx="59392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 내부 저장소로 인텐트를 넘김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선택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파일은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onActivityResult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함수에서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D3A1B7-74A1-42F1-A65F-EFC512057785}"/>
              </a:ext>
            </a:extLst>
          </p:cNvPr>
          <p:cNvSpPr txBox="1"/>
          <p:nvPr/>
        </p:nvSpPr>
        <p:spPr>
          <a:xfrm>
            <a:off x="5105500" y="5261500"/>
            <a:ext cx="59392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갤러리로 인텐트를 넘김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선택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파일은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onActivityResult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함수에서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9858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/>
              <a:t>앱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541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파일 불러오기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카메라 촬영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3E6CA-1C51-44A6-AD66-CB5FD8E3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78E0AF-536E-464D-AD4E-6E92AA8E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6" y="2401195"/>
            <a:ext cx="8974890" cy="34324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3BB313-5346-437E-AF31-A5CB16A32930}"/>
              </a:ext>
            </a:extLst>
          </p:cNvPr>
          <p:cNvSpPr txBox="1"/>
          <p:nvPr/>
        </p:nvSpPr>
        <p:spPr>
          <a:xfrm>
            <a:off x="5436989" y="5159044"/>
            <a:ext cx="593923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카메라로 인텐트를 넘겨 사진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사진이 촬영되면 촬영된 이미지를 지정된 경로에 저장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저장된 이미지는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onActivityResult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함수에서 처리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562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/>
              <a:t>앱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541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+mj-ea"/>
                <a:ea typeface="+mj-ea"/>
              </a:rPr>
              <a:t>백엔드</a:t>
            </a:r>
            <a:r>
              <a:rPr lang="ko-KR" altLang="en-US" sz="2400" dirty="0">
                <a:latin typeface="+mj-ea"/>
                <a:ea typeface="+mj-ea"/>
              </a:rPr>
              <a:t> 서버와의 데이터 송수신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송신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3E6CA-1C51-44A6-AD66-CB5FD8E3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9FFB2F-31E9-4A3C-81E3-04481C41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2" y="2527512"/>
            <a:ext cx="6032500" cy="457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0E99FE-B07F-4CD5-BF5C-987EBFFDF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3429000"/>
            <a:ext cx="7220903" cy="2113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3BB313-5346-437E-AF31-A5CB16A32930}"/>
              </a:ext>
            </a:extLst>
          </p:cNvPr>
          <p:cNvSpPr txBox="1"/>
          <p:nvPr/>
        </p:nvSpPr>
        <p:spPr>
          <a:xfrm>
            <a:off x="6614331" y="2179907"/>
            <a:ext cx="593923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PORT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번호로 소켓 객체를 생성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서버와 통신할 준비를 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7CB55-88C6-4B63-BFBA-803D7C277C2A}"/>
              </a:ext>
            </a:extLst>
          </p:cNvPr>
          <p:cNvSpPr txBox="1"/>
          <p:nvPr/>
        </p:nvSpPr>
        <p:spPr>
          <a:xfrm>
            <a:off x="2674144" y="5530512"/>
            <a:ext cx="843547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DataInputStream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파일 객체를 생성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생성한 객체 데이터를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DataOutputStream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소켓에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write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데이터를 송신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3874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/>
              <a:t>앱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541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+mj-ea"/>
                <a:ea typeface="+mj-ea"/>
              </a:rPr>
              <a:t>백엔드</a:t>
            </a:r>
            <a:r>
              <a:rPr lang="ko-KR" altLang="en-US" sz="2400" dirty="0">
                <a:latin typeface="+mj-ea"/>
                <a:ea typeface="+mj-ea"/>
              </a:rPr>
              <a:t> 서버와의 데이터 송수신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수신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3E6CA-1C51-44A6-AD66-CB5FD8E3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914897-44EC-4A79-A86E-7EC6888E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2621598"/>
            <a:ext cx="6324600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07CB55-88C6-4B63-BFBA-803D7C277C2A}"/>
              </a:ext>
            </a:extLst>
          </p:cNvPr>
          <p:cNvSpPr txBox="1"/>
          <p:nvPr/>
        </p:nvSpPr>
        <p:spPr>
          <a:xfrm>
            <a:off x="3456492" y="5056588"/>
            <a:ext cx="843547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InputStream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생성하여 서버로부터 데이터 수신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readLine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한 줄 씩 읽어 결과 데이터에 이어 붙임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후 이 데이터를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액티비티로 보냄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734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/>
              <a:t>앱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541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+mj-ea"/>
                <a:ea typeface="+mj-ea"/>
              </a:rPr>
              <a:t>백엔드</a:t>
            </a:r>
            <a:r>
              <a:rPr lang="ko-KR" altLang="en-US" sz="2400" dirty="0">
                <a:latin typeface="+mj-ea"/>
                <a:ea typeface="+mj-ea"/>
              </a:rPr>
              <a:t> 서버와의 데이터 송수신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수신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3E6CA-1C51-44A6-AD66-CB5FD8E3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07CB55-88C6-4B63-BFBA-803D7C277C2A}"/>
              </a:ext>
            </a:extLst>
          </p:cNvPr>
          <p:cNvSpPr txBox="1"/>
          <p:nvPr/>
        </p:nvSpPr>
        <p:spPr>
          <a:xfrm>
            <a:off x="5507182" y="2630979"/>
            <a:ext cx="7192184" cy="17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 버튼이 눌리면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TTS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시작하는 함수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읽을 데이터를 설정하고 말하기를 시작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중간에 일시정지를 누르게 되면 마지막으로 읽은 단어의 인덱스를 저장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다시 실행을 누르게 되면 그 인덱스부터 다시 읽기 시작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2D6F00-5AAB-4B9E-BAE4-52382382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5" y="2248765"/>
            <a:ext cx="3773101" cy="439722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308115-87F4-49D9-B333-8CF160D78095}"/>
              </a:ext>
            </a:extLst>
          </p:cNvPr>
          <p:cNvCxnSpPr>
            <a:cxnSpLocks/>
          </p:cNvCxnSpPr>
          <p:nvPr/>
        </p:nvCxnSpPr>
        <p:spPr>
          <a:xfrm>
            <a:off x="3232727" y="3554527"/>
            <a:ext cx="22019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001FB41-48EE-44E7-997A-4F077E2C11C8}"/>
              </a:ext>
            </a:extLst>
          </p:cNvPr>
          <p:cNvCxnSpPr>
            <a:cxnSpLocks/>
          </p:cNvCxnSpPr>
          <p:nvPr/>
        </p:nvCxnSpPr>
        <p:spPr>
          <a:xfrm>
            <a:off x="2949538" y="5064409"/>
            <a:ext cx="276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DEF25A-766D-4707-9256-32235E9BBC67}"/>
              </a:ext>
            </a:extLst>
          </p:cNvPr>
          <p:cNvCxnSpPr>
            <a:cxnSpLocks/>
          </p:cNvCxnSpPr>
          <p:nvPr/>
        </p:nvCxnSpPr>
        <p:spPr>
          <a:xfrm>
            <a:off x="1953150" y="6204954"/>
            <a:ext cx="35540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62859D-1D1B-41B2-B44A-2E45EEADFD30}"/>
              </a:ext>
            </a:extLst>
          </p:cNvPr>
          <p:cNvSpPr txBox="1"/>
          <p:nvPr/>
        </p:nvSpPr>
        <p:spPr>
          <a:xfrm>
            <a:off x="5829782" y="4597376"/>
            <a:ext cx="7192184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일시정지 버튼이 눌리면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TTS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일시정지하는 함수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상태를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wait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설정하고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TTS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일시정지 시킴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55AFDA-020E-47B6-8E0B-397B3F604725}"/>
              </a:ext>
            </a:extLst>
          </p:cNvPr>
          <p:cNvSpPr txBox="1"/>
          <p:nvPr/>
        </p:nvSpPr>
        <p:spPr>
          <a:xfrm>
            <a:off x="5690886" y="5633445"/>
            <a:ext cx="7192184" cy="144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중단 버튼이 눌리면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TTS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중단하는 함수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TTS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정지시키고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TTS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초기화한다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다시 실행 버튼을 누르면 처음부터 다시 읽게 됨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5106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119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DEA776F4-A304-41AE-8FEB-B6E25AA6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4105"/>
            <a:ext cx="4748213" cy="567808"/>
          </a:xfrm>
        </p:spPr>
        <p:txBody>
          <a:bodyPr/>
          <a:lstStyle/>
          <a:p>
            <a:r>
              <a:rPr lang="ko-KR" altLang="en-US" dirty="0"/>
              <a:t>앱</a:t>
            </a:r>
            <a:br>
              <a:rPr lang="en-US" altLang="ko-KR" dirty="0"/>
            </a:br>
            <a:r>
              <a:rPr lang="ko-KR" altLang="en-US" dirty="0"/>
              <a:t>상세 설계 코드 설명 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7841F71-2E69-45C6-9347-1C874D5433C8}"/>
              </a:ext>
            </a:extLst>
          </p:cNvPr>
          <p:cNvSpPr txBox="1">
            <a:spLocks/>
          </p:cNvSpPr>
          <p:nvPr/>
        </p:nvSpPr>
        <p:spPr>
          <a:xfrm>
            <a:off x="9725777" y="243858"/>
            <a:ext cx="2317284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6000" dirty="0">
                <a:highlight>
                  <a:srgbClr val="D2B4A9"/>
                </a:highlight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BA8C3-B922-4F3F-9B46-F3E701A85DD9}"/>
              </a:ext>
            </a:extLst>
          </p:cNvPr>
          <p:cNvSpPr txBox="1"/>
          <p:nvPr/>
        </p:nvSpPr>
        <p:spPr>
          <a:xfrm>
            <a:off x="300038" y="1653180"/>
            <a:ext cx="541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+mj-ea"/>
                <a:ea typeface="+mj-ea"/>
              </a:rPr>
              <a:t>백엔드</a:t>
            </a:r>
            <a:r>
              <a:rPr lang="ko-KR" altLang="en-US" sz="2400" dirty="0">
                <a:latin typeface="+mj-ea"/>
                <a:ea typeface="+mj-ea"/>
              </a:rPr>
              <a:t> 서버와의 데이터 송수신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수신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en-US" sz="24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3E6CA-1C51-44A6-AD66-CB5FD8E3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38" y="201176"/>
            <a:ext cx="880409" cy="8107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370873-4103-4B36-B11E-70BE77CE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2611458"/>
            <a:ext cx="6313771" cy="261640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DC7703-6DFB-45E7-BDA8-E927CECA2A9D}"/>
              </a:ext>
            </a:extLst>
          </p:cNvPr>
          <p:cNvCxnSpPr>
            <a:cxnSpLocks/>
          </p:cNvCxnSpPr>
          <p:nvPr/>
        </p:nvCxnSpPr>
        <p:spPr>
          <a:xfrm>
            <a:off x="5762309" y="3269631"/>
            <a:ext cx="22019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65B06F5-A530-4540-8DD4-A2EB292970F3}"/>
              </a:ext>
            </a:extLst>
          </p:cNvPr>
          <p:cNvCxnSpPr>
            <a:cxnSpLocks/>
          </p:cNvCxnSpPr>
          <p:nvPr/>
        </p:nvCxnSpPr>
        <p:spPr>
          <a:xfrm>
            <a:off x="5762309" y="4565031"/>
            <a:ext cx="22019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55AFDA-020E-47B6-8E0B-397B3F604725}"/>
              </a:ext>
            </a:extLst>
          </p:cNvPr>
          <p:cNvSpPr txBox="1"/>
          <p:nvPr/>
        </p:nvSpPr>
        <p:spPr>
          <a:xfrm>
            <a:off x="8055586" y="2789706"/>
            <a:ext cx="524968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확대 버튼이 눌리면 텍스트를 확대하는 함수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텍스트의 폰트 사이즈를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10px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 키움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A3CE7-85DA-4422-A455-09F7F50B62AD}"/>
              </a:ext>
            </a:extLst>
          </p:cNvPr>
          <p:cNvSpPr txBox="1"/>
          <p:nvPr/>
        </p:nvSpPr>
        <p:spPr>
          <a:xfrm>
            <a:off x="8055586" y="4189255"/>
            <a:ext cx="524968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축소 버튼이 눌리면 텍스트를 축소하는 함수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텍스트의 폰트 사이즈를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10px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만큼 줄임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22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2. </a:t>
            </a:r>
            <a:r>
              <a:rPr lang="ko-KR" altLang="en-US" sz="3300" dirty="0"/>
              <a:t>관련 연구 및 사례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59771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>
                <a:solidFill>
                  <a:schemeClr val="tx1"/>
                </a:solidFill>
              </a:rPr>
              <a:t>Device</a:t>
            </a:r>
            <a:r>
              <a:rPr lang="ko-KR" altLang="en-US" sz="2100" dirty="0">
                <a:solidFill>
                  <a:schemeClr val="tx1"/>
                </a:solidFill>
              </a:rPr>
              <a:t> </a:t>
            </a:r>
            <a:r>
              <a:rPr lang="en-US" altLang="ko-KR" sz="2100" dirty="0">
                <a:solidFill>
                  <a:schemeClr val="tx1"/>
                </a:solidFill>
              </a:rPr>
              <a:t>Translates</a:t>
            </a:r>
            <a:r>
              <a:rPr lang="ko-KR" altLang="en-US" sz="2100" dirty="0">
                <a:solidFill>
                  <a:schemeClr val="tx1"/>
                </a:solidFill>
              </a:rPr>
              <a:t> </a:t>
            </a:r>
            <a:r>
              <a:rPr lang="en-US" altLang="ko-KR" sz="2100" dirty="0">
                <a:solidFill>
                  <a:schemeClr val="tx1"/>
                </a:solidFill>
              </a:rPr>
              <a:t>Text</a:t>
            </a:r>
            <a:r>
              <a:rPr lang="ko-KR" altLang="en-US" sz="2100" dirty="0">
                <a:solidFill>
                  <a:schemeClr val="tx1"/>
                </a:solidFill>
              </a:rPr>
              <a:t> </a:t>
            </a:r>
            <a:r>
              <a:rPr lang="en-US" altLang="ko-KR" sz="2100" dirty="0">
                <a:solidFill>
                  <a:schemeClr val="tx1"/>
                </a:solidFill>
              </a:rPr>
              <a:t>To Braille In Real Time</a:t>
            </a:r>
          </a:p>
        </p:txBody>
      </p:sp>
      <p:sp>
        <p:nvSpPr>
          <p:cNvPr id="28" name="제목 3">
            <a:extLst>
              <a:ext uri="{FF2B5EF4-FFF2-40B4-BE49-F238E27FC236}">
                <a16:creationId xmlns:a16="http://schemas.microsoft.com/office/drawing/2014/main" id="{3F3413BA-555A-4717-99CE-F2122928F8D6}"/>
              </a:ext>
            </a:extLst>
          </p:cNvPr>
          <p:cNvSpPr txBox="1">
            <a:spLocks/>
          </p:cNvSpPr>
          <p:nvPr/>
        </p:nvSpPr>
        <p:spPr>
          <a:xfrm>
            <a:off x="6539788" y="3721100"/>
            <a:ext cx="5447817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MIT </a:t>
            </a:r>
            <a:r>
              <a:rPr lang="ko-KR" altLang="en-US" sz="1800" dirty="0">
                <a:solidFill>
                  <a:schemeClr val="tx1"/>
                </a:solidFill>
              </a:rPr>
              <a:t>공대생 </a:t>
            </a:r>
            <a:r>
              <a:rPr lang="en-US" altLang="ko-KR" sz="1800" dirty="0">
                <a:solidFill>
                  <a:schemeClr val="tx1"/>
                </a:solidFill>
              </a:rPr>
              <a:t>6</a:t>
            </a:r>
            <a:r>
              <a:rPr lang="ko-KR" altLang="en-US" sz="1800" dirty="0">
                <a:solidFill>
                  <a:schemeClr val="tx1"/>
                </a:solidFill>
              </a:rPr>
              <a:t>명의 팀이 개발한 실시간  점자 변환 장치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카메라가 내장되어 있어 사진을 찍으면 실시간으로 텍스트로 변환 후 바로 점자로 출력</a:t>
            </a:r>
            <a:endParaRPr lang="ko-KR" altLang="en-US" sz="1800" kern="0" spc="0" dirty="0">
              <a:solidFill>
                <a:schemeClr val="tx1"/>
              </a:solidFill>
              <a:effectLst/>
              <a:latin typeface="+mj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사진을 직접 찍어야만 점자로 변환할  수 있다는 단점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텍스트 음성 변환 기능은 제공하지 않음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4097" name="_x523216560">
            <a:extLst>
              <a:ext uri="{FF2B5EF4-FFF2-40B4-BE49-F238E27FC236}">
                <a16:creationId xmlns:a16="http://schemas.microsoft.com/office/drawing/2014/main" id="{0CB5C4C9-0A5A-4C19-91BB-4543BB04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"/>
          <a:stretch>
            <a:fillRect/>
          </a:stretch>
        </p:blipFill>
        <p:spPr bwMode="auto">
          <a:xfrm>
            <a:off x="535760" y="1920875"/>
            <a:ext cx="5781404" cy="38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020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2. </a:t>
            </a:r>
            <a:r>
              <a:rPr lang="ko-KR" altLang="en-US" sz="3300" dirty="0"/>
              <a:t>관련 연구 및 사례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/>
              <a:t>유사 사례 비교</a:t>
            </a:r>
            <a:endParaRPr lang="en-US" altLang="ko-KR" sz="2100" dirty="0"/>
          </a:p>
        </p:txBody>
      </p:sp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D8042C5A-7AA3-414D-920C-261FFE686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778230"/>
              </p:ext>
            </p:extLst>
          </p:nvPr>
        </p:nvGraphicFramePr>
        <p:xfrm>
          <a:off x="426631" y="2268842"/>
          <a:ext cx="11338738" cy="26968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71886">
                  <a:extLst>
                    <a:ext uri="{9D8B030D-6E8A-4147-A177-3AD203B41FA5}">
                      <a16:colId xmlns:a16="http://schemas.microsoft.com/office/drawing/2014/main" val="4001496991"/>
                    </a:ext>
                  </a:extLst>
                </a:gridCol>
                <a:gridCol w="2074636">
                  <a:extLst>
                    <a:ext uri="{9D8B030D-6E8A-4147-A177-3AD203B41FA5}">
                      <a16:colId xmlns:a16="http://schemas.microsoft.com/office/drawing/2014/main" val="497356939"/>
                    </a:ext>
                  </a:extLst>
                </a:gridCol>
                <a:gridCol w="2503415">
                  <a:extLst>
                    <a:ext uri="{9D8B030D-6E8A-4147-A177-3AD203B41FA5}">
                      <a16:colId xmlns:a16="http://schemas.microsoft.com/office/drawing/2014/main" val="3848402034"/>
                    </a:ext>
                  </a:extLst>
                </a:gridCol>
                <a:gridCol w="2988801">
                  <a:extLst>
                    <a:ext uri="{9D8B030D-6E8A-4147-A177-3AD203B41FA5}">
                      <a16:colId xmlns:a16="http://schemas.microsoft.com/office/drawing/2014/main" val="2175286783"/>
                    </a:ext>
                  </a:extLst>
                </a:gridCol>
              </a:tblGrid>
              <a:tr h="492177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점자출력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텍스트 음성 변환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변환할 수 있는 파일의 다양성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43055"/>
                  </a:ext>
                </a:extLst>
              </a:tr>
              <a:tr h="49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 err="1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eDotXPress</a:t>
                      </a:r>
                      <a:r>
                        <a:rPr lang="en-US" altLang="ko-KR" sz="1800" b="0" i="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Report</a:t>
                      </a:r>
                      <a:endParaRPr lang="ko-KR" altLang="en-US" sz="18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299092"/>
                  </a:ext>
                </a:extLst>
              </a:tr>
              <a:tr h="49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오돌톨뷰어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542457"/>
                  </a:ext>
                </a:extLst>
              </a:tr>
              <a:tr h="7281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Device Translates Text To Braille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in Real Time</a:t>
                      </a:r>
                      <a:endParaRPr lang="ko-KR" altLang="en-US" sz="1800" dirty="0">
                        <a:ln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001946"/>
                  </a:ext>
                </a:extLst>
              </a:tr>
              <a:tr h="49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훈민점음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50675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21C943-6BC7-4248-8122-6EA04F6EFD4B}"/>
              </a:ext>
            </a:extLst>
          </p:cNvPr>
          <p:cNvSpPr/>
          <p:nvPr/>
        </p:nvSpPr>
        <p:spPr>
          <a:xfrm>
            <a:off x="426631" y="4456082"/>
            <a:ext cx="11338738" cy="509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2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3. </a:t>
            </a:r>
            <a:r>
              <a:rPr lang="ko-KR" altLang="en-US" sz="3300" dirty="0"/>
              <a:t>시스템 수행 시나리오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로그인을 하지 않은 사용자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DE79D9-ACB8-45B2-B5D0-943447360B9B}"/>
              </a:ext>
            </a:extLst>
          </p:cNvPr>
          <p:cNvGrpSpPr/>
          <p:nvPr/>
        </p:nvGrpSpPr>
        <p:grpSpPr>
          <a:xfrm>
            <a:off x="78561" y="2727957"/>
            <a:ext cx="914400" cy="1283732"/>
            <a:chOff x="750776" y="1945080"/>
            <a:chExt cx="914400" cy="1283732"/>
          </a:xfrm>
        </p:grpSpPr>
        <p:pic>
          <p:nvPicPr>
            <p:cNvPr id="12" name="그래픽 11" descr="사용자">
              <a:extLst>
                <a:ext uri="{FF2B5EF4-FFF2-40B4-BE49-F238E27FC236}">
                  <a16:creationId xmlns:a16="http://schemas.microsoft.com/office/drawing/2014/main" id="{86263401-9E0C-4982-AE29-B53494094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0776" y="194508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2FC409-C312-4822-917E-766EC3D38B0E}"/>
                </a:ext>
              </a:extLst>
            </p:cNvPr>
            <p:cNvSpPr txBox="1"/>
            <p:nvPr/>
          </p:nvSpPr>
          <p:spPr>
            <a:xfrm>
              <a:off x="769394" y="285948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82337B-BE2E-467C-8EB3-88C7197DD05D}"/>
              </a:ext>
            </a:extLst>
          </p:cNvPr>
          <p:cNvGrpSpPr/>
          <p:nvPr/>
        </p:nvGrpSpPr>
        <p:grpSpPr>
          <a:xfrm>
            <a:off x="1604274" y="2738651"/>
            <a:ext cx="1444626" cy="1283732"/>
            <a:chOff x="2287106" y="2926863"/>
            <a:chExt cx="1444626" cy="1283732"/>
          </a:xfrm>
        </p:grpSpPr>
        <p:pic>
          <p:nvPicPr>
            <p:cNvPr id="15" name="그래픽 14" descr="온라인 네트워크">
              <a:extLst>
                <a:ext uri="{FF2B5EF4-FFF2-40B4-BE49-F238E27FC236}">
                  <a16:creationId xmlns:a16="http://schemas.microsoft.com/office/drawing/2014/main" id="{79DC4195-CC3D-4C4D-81EC-828360B2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14736" y="2926863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E78736-0366-4191-B1A8-F7D24AE80472}"/>
                </a:ext>
              </a:extLst>
            </p:cNvPr>
            <p:cNvSpPr txBox="1"/>
            <p:nvPr/>
          </p:nvSpPr>
          <p:spPr>
            <a:xfrm>
              <a:off x="2287106" y="3841263"/>
              <a:ext cx="1444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어플리케이션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9C7679-BA34-4741-9A6E-B1DE4135FC24}"/>
              </a:ext>
            </a:extLst>
          </p:cNvPr>
          <p:cNvGrpSpPr/>
          <p:nvPr/>
        </p:nvGrpSpPr>
        <p:grpSpPr>
          <a:xfrm>
            <a:off x="4018062" y="2733061"/>
            <a:ext cx="1082348" cy="1278628"/>
            <a:chOff x="4440211" y="2931960"/>
            <a:chExt cx="1082348" cy="1278628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F41F1D7-89D0-4811-984A-6749CCAAA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7886" y="2931960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04A8D0-6A52-4A56-87DD-C36A5F030619}"/>
                </a:ext>
              </a:extLst>
            </p:cNvPr>
            <p:cNvSpPr txBox="1"/>
            <p:nvPr/>
          </p:nvSpPr>
          <p:spPr>
            <a:xfrm>
              <a:off x="4440211" y="384125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메뉴 선택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EDC22D-F46F-43E9-8CD2-6A82835E3834}"/>
              </a:ext>
            </a:extLst>
          </p:cNvPr>
          <p:cNvGrpSpPr/>
          <p:nvPr/>
        </p:nvGrpSpPr>
        <p:grpSpPr>
          <a:xfrm>
            <a:off x="5186281" y="5339045"/>
            <a:ext cx="1082348" cy="1221337"/>
            <a:chOff x="8015725" y="2986596"/>
            <a:chExt cx="1082348" cy="1221337"/>
          </a:xfrm>
        </p:grpSpPr>
        <p:pic>
          <p:nvPicPr>
            <p:cNvPr id="23" name="그래픽 22" descr="문서">
              <a:extLst>
                <a:ext uri="{FF2B5EF4-FFF2-40B4-BE49-F238E27FC236}">
                  <a16:creationId xmlns:a16="http://schemas.microsoft.com/office/drawing/2014/main" id="{8C7CD9A7-018D-4276-9489-A8FD129D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74386" y="2986596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768D45-DE86-41F3-AD35-670763F442E9}"/>
                </a:ext>
              </a:extLst>
            </p:cNvPr>
            <p:cNvSpPr txBox="1"/>
            <p:nvPr/>
          </p:nvSpPr>
          <p:spPr>
            <a:xfrm>
              <a:off x="8015725" y="383860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글씨 출력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CB31A0-6B77-44F5-B587-162CA22C9CC5}"/>
              </a:ext>
            </a:extLst>
          </p:cNvPr>
          <p:cNvGrpSpPr/>
          <p:nvPr/>
        </p:nvGrpSpPr>
        <p:grpSpPr>
          <a:xfrm>
            <a:off x="7458379" y="5364545"/>
            <a:ext cx="1082348" cy="1195837"/>
            <a:chOff x="8036711" y="1641404"/>
            <a:chExt cx="1082348" cy="1195837"/>
          </a:xfrm>
        </p:grpSpPr>
        <p:pic>
          <p:nvPicPr>
            <p:cNvPr id="27" name="그래픽 26" descr="브라유 점자">
              <a:extLst>
                <a:ext uri="{FF2B5EF4-FFF2-40B4-BE49-F238E27FC236}">
                  <a16:creationId xmlns:a16="http://schemas.microsoft.com/office/drawing/2014/main" id="{AD778A94-1885-45E7-8409-4D0A10D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4386" y="1641404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9BCA0B-FC2D-4E81-B9C5-269D818A7BEC}"/>
                </a:ext>
              </a:extLst>
            </p:cNvPr>
            <p:cNvSpPr txBox="1"/>
            <p:nvPr/>
          </p:nvSpPr>
          <p:spPr>
            <a:xfrm>
              <a:off x="8036711" y="2467909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점자 출력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94BC22-3EC9-48B0-99A2-FC0C633C540D}"/>
              </a:ext>
            </a:extLst>
          </p:cNvPr>
          <p:cNvGrpSpPr/>
          <p:nvPr/>
        </p:nvGrpSpPr>
        <p:grpSpPr>
          <a:xfrm>
            <a:off x="2318890" y="5314816"/>
            <a:ext cx="1082348" cy="1245566"/>
            <a:chOff x="9844409" y="2962367"/>
            <a:chExt cx="1082348" cy="1245566"/>
          </a:xfrm>
        </p:grpSpPr>
        <p:pic>
          <p:nvPicPr>
            <p:cNvPr id="30" name="그래픽 29" descr="소리 중간">
              <a:extLst>
                <a:ext uri="{FF2B5EF4-FFF2-40B4-BE49-F238E27FC236}">
                  <a16:creationId xmlns:a16="http://schemas.microsoft.com/office/drawing/2014/main" id="{DF439AE4-FBDF-47FC-99CA-FC138BC3C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82084" y="2962367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7C845F-DC22-4045-8D5F-04A6AC06B251}"/>
                </a:ext>
              </a:extLst>
            </p:cNvPr>
            <p:cNvSpPr txBox="1"/>
            <p:nvPr/>
          </p:nvSpPr>
          <p:spPr>
            <a:xfrm>
              <a:off x="9844409" y="383860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음성 출력</a:t>
              </a:r>
              <a:endPara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2" name="그래픽 31" descr="오른쪽 화살표">
            <a:extLst>
              <a:ext uri="{FF2B5EF4-FFF2-40B4-BE49-F238E27FC236}">
                <a16:creationId xmlns:a16="http://schemas.microsoft.com/office/drawing/2014/main" id="{4CE6FC6E-2BC6-4BCA-94DD-B2E80BD815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5229" y="2773091"/>
            <a:ext cx="914400" cy="914400"/>
          </a:xfrm>
          <a:prstGeom prst="rect">
            <a:avLst/>
          </a:prstGeom>
        </p:spPr>
      </p:pic>
      <p:pic>
        <p:nvPicPr>
          <p:cNvPr id="33" name="그래픽 32" descr="오른쪽 화살표">
            <a:extLst>
              <a:ext uri="{FF2B5EF4-FFF2-40B4-BE49-F238E27FC236}">
                <a16:creationId xmlns:a16="http://schemas.microsoft.com/office/drawing/2014/main" id="{F96C5737-7511-40CA-890A-816BE298AB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0278" y="2765528"/>
            <a:ext cx="914400" cy="914400"/>
          </a:xfrm>
          <a:prstGeom prst="rect">
            <a:avLst/>
          </a:prstGeom>
        </p:spPr>
      </p:pic>
      <p:pic>
        <p:nvPicPr>
          <p:cNvPr id="34" name="그래픽 33" descr="오른쪽 화살표">
            <a:extLst>
              <a:ext uri="{FF2B5EF4-FFF2-40B4-BE49-F238E27FC236}">
                <a16:creationId xmlns:a16="http://schemas.microsoft.com/office/drawing/2014/main" id="{6DCFEC18-2337-40D1-A017-5B4C3D55CD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6304" y="5435817"/>
            <a:ext cx="914400" cy="9144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539229F-965D-4523-87EF-DE97C5CB7D23}"/>
              </a:ext>
            </a:extLst>
          </p:cNvPr>
          <p:cNvGrpSpPr/>
          <p:nvPr/>
        </p:nvGrpSpPr>
        <p:grpSpPr>
          <a:xfrm>
            <a:off x="5186281" y="2264356"/>
            <a:ext cx="2589629" cy="1931870"/>
            <a:chOff x="4275215" y="800803"/>
            <a:chExt cx="2589629" cy="193187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A781B72-EAAB-4C2F-811F-36F205F49637}"/>
                </a:ext>
              </a:extLst>
            </p:cNvPr>
            <p:cNvGrpSpPr/>
            <p:nvPr/>
          </p:nvGrpSpPr>
          <p:grpSpPr>
            <a:xfrm>
              <a:off x="4874352" y="1773903"/>
              <a:ext cx="1324402" cy="934350"/>
              <a:chOff x="5280732" y="205720"/>
              <a:chExt cx="1324402" cy="934350"/>
            </a:xfrm>
          </p:grpSpPr>
          <p:pic>
            <p:nvPicPr>
              <p:cNvPr id="44" name="그래픽 43" descr="이미지">
                <a:extLst>
                  <a:ext uri="{FF2B5EF4-FFF2-40B4-BE49-F238E27FC236}">
                    <a16:creationId xmlns:a16="http://schemas.microsoft.com/office/drawing/2014/main" id="{0D20E04C-FEB0-4A56-96D0-1FD57186C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29960" y="205720"/>
                <a:ext cx="625946" cy="625946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41EC27-EF02-4698-9B80-7338C4BFB16C}"/>
                  </a:ext>
                </a:extLst>
              </p:cNvPr>
              <p:cNvSpPr txBox="1"/>
              <p:nvPr/>
            </p:nvSpPr>
            <p:spPr>
              <a:xfrm>
                <a:off x="5280732" y="831666"/>
                <a:ext cx="1324402" cy="30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사진 불러오기</a:t>
                </a:r>
                <a:endPara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802E623-CEEF-41A7-AF6E-B4A16DC2C428}"/>
                </a:ext>
              </a:extLst>
            </p:cNvPr>
            <p:cNvGrpSpPr/>
            <p:nvPr/>
          </p:nvGrpSpPr>
          <p:grpSpPr>
            <a:xfrm>
              <a:off x="4369245" y="846163"/>
              <a:ext cx="1210588" cy="916575"/>
              <a:chOff x="4372883" y="26459"/>
              <a:chExt cx="1210588" cy="916575"/>
            </a:xfrm>
          </p:grpSpPr>
          <p:pic>
            <p:nvPicPr>
              <p:cNvPr id="42" name="그래픽 41" descr="열린 폴더">
                <a:extLst>
                  <a:ext uri="{FF2B5EF4-FFF2-40B4-BE49-F238E27FC236}">
                    <a16:creationId xmlns:a16="http://schemas.microsoft.com/office/drawing/2014/main" id="{AC771A96-9C3A-4941-86A3-59F67FAD2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689859" y="26459"/>
                <a:ext cx="690451" cy="69045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30F55F-D3D2-4B9A-B977-CF643F254F2D}"/>
                  </a:ext>
                </a:extLst>
              </p:cNvPr>
              <p:cNvSpPr txBox="1"/>
              <p:nvPr/>
            </p:nvSpPr>
            <p:spPr>
              <a:xfrm>
                <a:off x="4372883" y="635257"/>
                <a:ext cx="121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파일 불러오기</a:t>
                </a:r>
                <a:endPara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253A5C9-79AF-42E3-B4A3-5A8178392505}"/>
                </a:ext>
              </a:extLst>
            </p:cNvPr>
            <p:cNvGrpSpPr/>
            <p:nvPr/>
          </p:nvGrpSpPr>
          <p:grpSpPr>
            <a:xfrm>
              <a:off x="5626322" y="849787"/>
              <a:ext cx="1047082" cy="895288"/>
              <a:chOff x="3865465" y="1257302"/>
              <a:chExt cx="1047082" cy="895288"/>
            </a:xfrm>
          </p:grpSpPr>
          <p:pic>
            <p:nvPicPr>
              <p:cNvPr id="40" name="그래픽 39" descr="카메라">
                <a:extLst>
                  <a:ext uri="{FF2B5EF4-FFF2-40B4-BE49-F238E27FC236}">
                    <a16:creationId xmlns:a16="http://schemas.microsoft.com/office/drawing/2014/main" id="{19834BD9-5C98-4073-B1BC-F23EB9B20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104759" y="1257302"/>
                <a:ext cx="690451" cy="690451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6778B1-6091-4C6E-A3B5-4DFAF374F959}"/>
                  </a:ext>
                </a:extLst>
              </p:cNvPr>
              <p:cNvSpPr txBox="1"/>
              <p:nvPr/>
            </p:nvSpPr>
            <p:spPr>
              <a:xfrm>
                <a:off x="3865465" y="1844813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카메라 촬영</a:t>
                </a:r>
                <a:endPara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31B68DE-E45A-43D8-A899-172AB8975A67}"/>
                </a:ext>
              </a:extLst>
            </p:cNvPr>
            <p:cNvSpPr/>
            <p:nvPr/>
          </p:nvSpPr>
          <p:spPr>
            <a:xfrm>
              <a:off x="4275215" y="800803"/>
              <a:ext cx="2589629" cy="193187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6" name="그래픽 45" descr="오른쪽을 가리키는 검지 ">
            <a:extLst>
              <a:ext uri="{FF2B5EF4-FFF2-40B4-BE49-F238E27FC236}">
                <a16:creationId xmlns:a16="http://schemas.microsoft.com/office/drawing/2014/main" id="{EED5C270-E209-4D2E-BC6F-09E35907914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629192">
            <a:off x="4513305" y="5548150"/>
            <a:ext cx="650938" cy="650938"/>
          </a:xfrm>
          <a:prstGeom prst="rect">
            <a:avLst/>
          </a:prstGeom>
        </p:spPr>
      </p:pic>
      <p:pic>
        <p:nvPicPr>
          <p:cNvPr id="47" name="그래픽 46" descr="오른쪽 화살표">
            <a:extLst>
              <a:ext uri="{FF2B5EF4-FFF2-40B4-BE49-F238E27FC236}">
                <a16:creationId xmlns:a16="http://schemas.microsoft.com/office/drawing/2014/main" id="{7DA0303B-F3BD-4D6B-9A7D-A0F7A13F3E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3560862" y="5435816"/>
            <a:ext cx="914400" cy="914400"/>
          </a:xfrm>
          <a:prstGeom prst="rect">
            <a:avLst/>
          </a:prstGeom>
        </p:spPr>
      </p:pic>
      <p:pic>
        <p:nvPicPr>
          <p:cNvPr id="48" name="그래픽 47" descr="오른쪽 화살표">
            <a:extLst>
              <a:ext uri="{FF2B5EF4-FFF2-40B4-BE49-F238E27FC236}">
                <a16:creationId xmlns:a16="http://schemas.microsoft.com/office/drawing/2014/main" id="{4D180E12-6572-416B-ADCE-39734FAD4C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5280311" y="4347824"/>
            <a:ext cx="914400" cy="914400"/>
          </a:xfrm>
          <a:prstGeom prst="rect">
            <a:avLst/>
          </a:prstGeom>
        </p:spPr>
      </p:pic>
      <p:pic>
        <p:nvPicPr>
          <p:cNvPr id="49" name="그래픽 48" descr="오른쪽 화살표">
            <a:extLst>
              <a:ext uri="{FF2B5EF4-FFF2-40B4-BE49-F238E27FC236}">
                <a16:creationId xmlns:a16="http://schemas.microsoft.com/office/drawing/2014/main" id="{9B0FA41D-5A9B-43E6-8A32-7EBA444818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797631">
            <a:off x="7863291" y="3285501"/>
            <a:ext cx="914400" cy="9144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CCFC349F-AE30-4E68-BAA2-EF9E6CA1ABD2}"/>
              </a:ext>
            </a:extLst>
          </p:cNvPr>
          <p:cNvGrpSpPr/>
          <p:nvPr/>
        </p:nvGrpSpPr>
        <p:grpSpPr>
          <a:xfrm>
            <a:off x="8595132" y="1265594"/>
            <a:ext cx="1292341" cy="1499619"/>
            <a:chOff x="7573743" y="1919721"/>
            <a:chExt cx="1292341" cy="1499619"/>
          </a:xfrm>
        </p:grpSpPr>
        <p:pic>
          <p:nvPicPr>
            <p:cNvPr id="51" name="그래픽 50" descr="고객 리뷰">
              <a:extLst>
                <a:ext uri="{FF2B5EF4-FFF2-40B4-BE49-F238E27FC236}">
                  <a16:creationId xmlns:a16="http://schemas.microsoft.com/office/drawing/2014/main" id="{C9914151-BA87-43CB-B06D-F8F81A310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797519" y="1919721"/>
              <a:ext cx="914400" cy="9144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B1BB64-8730-4CF4-8135-E1625E465744}"/>
                </a:ext>
              </a:extLst>
            </p:cNvPr>
            <p:cNvSpPr txBox="1"/>
            <p:nvPr/>
          </p:nvSpPr>
          <p:spPr>
            <a:xfrm>
              <a:off x="7573743" y="2773009"/>
              <a:ext cx="12923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게시판 작성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보기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1B50AF-6126-4069-AC2E-B1A10D810C56}"/>
              </a:ext>
            </a:extLst>
          </p:cNvPr>
          <p:cNvGrpSpPr/>
          <p:nvPr/>
        </p:nvGrpSpPr>
        <p:grpSpPr>
          <a:xfrm>
            <a:off x="8761810" y="3568522"/>
            <a:ext cx="1068071" cy="1413856"/>
            <a:chOff x="5554826" y="4862810"/>
            <a:chExt cx="1082348" cy="1505523"/>
          </a:xfrm>
        </p:grpSpPr>
        <p:pic>
          <p:nvPicPr>
            <p:cNvPr id="54" name="그래픽 53" descr="댓글 좋아요">
              <a:extLst>
                <a:ext uri="{FF2B5EF4-FFF2-40B4-BE49-F238E27FC236}">
                  <a16:creationId xmlns:a16="http://schemas.microsoft.com/office/drawing/2014/main" id="{B5724DC1-6F1E-4E73-912B-A1DB82C33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5618391" y="4862810"/>
              <a:ext cx="914400" cy="9144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CE1081-4ABC-4A6B-B632-630017739CE5}"/>
                </a:ext>
              </a:extLst>
            </p:cNvPr>
            <p:cNvSpPr txBox="1"/>
            <p:nvPr/>
          </p:nvSpPr>
          <p:spPr>
            <a:xfrm>
              <a:off x="5554826" y="5722002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댓글 작성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보기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C9F016C-BE5D-4C74-AC51-99A48E1D1EF2}"/>
              </a:ext>
            </a:extLst>
          </p:cNvPr>
          <p:cNvGrpSpPr/>
          <p:nvPr/>
        </p:nvGrpSpPr>
        <p:grpSpPr>
          <a:xfrm>
            <a:off x="10449123" y="744946"/>
            <a:ext cx="1520107" cy="5322777"/>
            <a:chOff x="10089190" y="702976"/>
            <a:chExt cx="1520107" cy="5322777"/>
          </a:xfrm>
        </p:grpSpPr>
        <p:pic>
          <p:nvPicPr>
            <p:cNvPr id="57" name="그래픽 56" descr="포스트잇">
              <a:extLst>
                <a:ext uri="{FF2B5EF4-FFF2-40B4-BE49-F238E27FC236}">
                  <a16:creationId xmlns:a16="http://schemas.microsoft.com/office/drawing/2014/main" id="{7D72384C-FB7C-4C5A-A5FE-C1923CE03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480987" y="832247"/>
              <a:ext cx="755703" cy="755703"/>
            </a:xfrm>
            <a:prstGeom prst="rect">
              <a:avLst/>
            </a:prstGeom>
          </p:spPr>
        </p:pic>
        <p:pic>
          <p:nvPicPr>
            <p:cNvPr id="58" name="그래픽 57" descr="휘갈겨 쓰다">
              <a:extLst>
                <a:ext uri="{FF2B5EF4-FFF2-40B4-BE49-F238E27FC236}">
                  <a16:creationId xmlns:a16="http://schemas.microsoft.com/office/drawing/2014/main" id="{1F2D8749-3E95-4393-9296-E09BB26BF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478064" y="2127486"/>
              <a:ext cx="755703" cy="755703"/>
            </a:xfrm>
            <a:prstGeom prst="rect">
              <a:avLst/>
            </a:prstGeom>
          </p:spPr>
        </p:pic>
        <p:pic>
          <p:nvPicPr>
            <p:cNvPr id="59" name="그래픽 58" descr="꽉 쥔 주먹">
              <a:extLst>
                <a:ext uri="{FF2B5EF4-FFF2-40B4-BE49-F238E27FC236}">
                  <a16:creationId xmlns:a16="http://schemas.microsoft.com/office/drawing/2014/main" id="{F1369C19-3147-4A22-9449-136ECA51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471393" y="3318238"/>
              <a:ext cx="755703" cy="75570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CAADEC-8051-4F28-9626-BEA63A88D8C4}"/>
                </a:ext>
              </a:extLst>
            </p:cNvPr>
            <p:cNvSpPr txBox="1"/>
            <p:nvPr/>
          </p:nvSpPr>
          <p:spPr>
            <a:xfrm>
              <a:off x="10325704" y="4105863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건의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7F744A-9E29-4D36-BD82-FF717F461E09}"/>
                </a:ext>
              </a:extLst>
            </p:cNvPr>
            <p:cNvSpPr txBox="1"/>
            <p:nvPr/>
          </p:nvSpPr>
          <p:spPr>
            <a:xfrm>
              <a:off x="10325705" y="2882127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자유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169E45E-6066-433A-82B1-474031AB6F92}"/>
                </a:ext>
              </a:extLst>
            </p:cNvPr>
            <p:cNvSpPr txBox="1"/>
            <p:nvPr/>
          </p:nvSpPr>
          <p:spPr>
            <a:xfrm>
              <a:off x="10325706" y="1654071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DC1A37D-F0DE-4CAF-B29F-35BEB2A03A2E}"/>
                </a:ext>
              </a:extLst>
            </p:cNvPr>
            <p:cNvSpPr/>
            <p:nvPr/>
          </p:nvSpPr>
          <p:spPr>
            <a:xfrm>
              <a:off x="10089190" y="702976"/>
              <a:ext cx="1520107" cy="53227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4" name="그래픽 63" descr="의사봉">
              <a:extLst>
                <a:ext uri="{FF2B5EF4-FFF2-40B4-BE49-F238E27FC236}">
                  <a16:creationId xmlns:a16="http://schemas.microsoft.com/office/drawing/2014/main" id="{B5FE7170-364D-47D7-AB4B-5E9FB3E2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491052" y="4613217"/>
              <a:ext cx="716382" cy="71638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73280D8-5BDA-4B4C-9EC4-8D43A55D4141}"/>
                </a:ext>
              </a:extLst>
            </p:cNvPr>
            <p:cNvSpPr txBox="1"/>
            <p:nvPr/>
          </p:nvSpPr>
          <p:spPr>
            <a:xfrm>
              <a:off x="10325703" y="5414207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신고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6" name="그래픽 65" descr="오른쪽 화살표">
            <a:extLst>
              <a:ext uri="{FF2B5EF4-FFF2-40B4-BE49-F238E27FC236}">
                <a16:creationId xmlns:a16="http://schemas.microsoft.com/office/drawing/2014/main" id="{B4A9A1C6-6CA9-4FDB-9BB6-C51D97D09B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699488">
            <a:off x="7829155" y="2382509"/>
            <a:ext cx="914400" cy="914400"/>
          </a:xfrm>
          <a:prstGeom prst="rect">
            <a:avLst/>
          </a:prstGeom>
        </p:spPr>
      </p:pic>
      <p:pic>
        <p:nvPicPr>
          <p:cNvPr id="67" name="그래픽 66" descr="오른쪽 화살표">
            <a:extLst>
              <a:ext uri="{FF2B5EF4-FFF2-40B4-BE49-F238E27FC236}">
                <a16:creationId xmlns:a16="http://schemas.microsoft.com/office/drawing/2014/main" id="{52C7DC01-A535-4B0C-B805-E3C6898DCA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57440" y="27096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3. </a:t>
            </a:r>
            <a:r>
              <a:rPr lang="ko-KR" altLang="en-US" sz="3300" dirty="0"/>
              <a:t>시스템 수행 시나리오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로그인을 한 사용자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6B0918-7C7D-42B0-A1EA-C53F10E07C7E}"/>
              </a:ext>
            </a:extLst>
          </p:cNvPr>
          <p:cNvGrpSpPr/>
          <p:nvPr/>
        </p:nvGrpSpPr>
        <p:grpSpPr>
          <a:xfrm>
            <a:off x="159907" y="2606943"/>
            <a:ext cx="914400" cy="1283732"/>
            <a:chOff x="750776" y="1945080"/>
            <a:chExt cx="914400" cy="1283732"/>
          </a:xfrm>
        </p:grpSpPr>
        <p:pic>
          <p:nvPicPr>
            <p:cNvPr id="12" name="그래픽 11" descr="사용자">
              <a:extLst>
                <a:ext uri="{FF2B5EF4-FFF2-40B4-BE49-F238E27FC236}">
                  <a16:creationId xmlns:a16="http://schemas.microsoft.com/office/drawing/2014/main" id="{687C8B6F-CEEE-4579-A799-012FFF63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0776" y="1945080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7259BE-2D2C-4C0B-83FF-39363D5ABD46}"/>
                </a:ext>
              </a:extLst>
            </p:cNvPr>
            <p:cNvSpPr txBox="1"/>
            <p:nvPr/>
          </p:nvSpPr>
          <p:spPr>
            <a:xfrm>
              <a:off x="769394" y="285948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E8CE16-CD81-42CE-A249-57620A2F547B}"/>
              </a:ext>
            </a:extLst>
          </p:cNvPr>
          <p:cNvGrpSpPr/>
          <p:nvPr/>
        </p:nvGrpSpPr>
        <p:grpSpPr>
          <a:xfrm>
            <a:off x="4185920" y="5636663"/>
            <a:ext cx="1082348" cy="1221337"/>
            <a:chOff x="8015725" y="2986596"/>
            <a:chExt cx="1082348" cy="1221337"/>
          </a:xfrm>
        </p:grpSpPr>
        <p:pic>
          <p:nvPicPr>
            <p:cNvPr id="15" name="그래픽 14" descr="문서">
              <a:extLst>
                <a:ext uri="{FF2B5EF4-FFF2-40B4-BE49-F238E27FC236}">
                  <a16:creationId xmlns:a16="http://schemas.microsoft.com/office/drawing/2014/main" id="{1C50E4EC-3419-4A83-9EDE-F16DB5C5D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4386" y="2986596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00FC7F-48BF-4FC8-9092-D6399E9DE7A9}"/>
                </a:ext>
              </a:extLst>
            </p:cNvPr>
            <p:cNvSpPr txBox="1"/>
            <p:nvPr/>
          </p:nvSpPr>
          <p:spPr>
            <a:xfrm>
              <a:off x="8015725" y="383860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글씨 출력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443ACD-7D11-413C-8162-1205CAA7809F}"/>
              </a:ext>
            </a:extLst>
          </p:cNvPr>
          <p:cNvGrpSpPr/>
          <p:nvPr/>
        </p:nvGrpSpPr>
        <p:grpSpPr>
          <a:xfrm>
            <a:off x="1320714" y="5607857"/>
            <a:ext cx="1082348" cy="1245566"/>
            <a:chOff x="9844409" y="2962367"/>
            <a:chExt cx="1082348" cy="1245566"/>
          </a:xfrm>
        </p:grpSpPr>
        <p:pic>
          <p:nvPicPr>
            <p:cNvPr id="19" name="그래픽 18" descr="소리 중간">
              <a:extLst>
                <a:ext uri="{FF2B5EF4-FFF2-40B4-BE49-F238E27FC236}">
                  <a16:creationId xmlns:a16="http://schemas.microsoft.com/office/drawing/2014/main" id="{A4740447-F3A6-48D2-8226-641F4DA7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82084" y="2962367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12122F-0C9D-4E93-8423-D46D4B269D13}"/>
                </a:ext>
              </a:extLst>
            </p:cNvPr>
            <p:cNvSpPr txBox="1"/>
            <p:nvPr/>
          </p:nvSpPr>
          <p:spPr>
            <a:xfrm>
              <a:off x="9844409" y="383860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음성 출력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2" name="그래픽 21" descr="오른쪽 화살표">
            <a:extLst>
              <a:ext uri="{FF2B5EF4-FFF2-40B4-BE49-F238E27FC236}">
                <a16:creationId xmlns:a16="http://schemas.microsoft.com/office/drawing/2014/main" id="{2E9157EA-9B88-4F4C-8BBF-2784A98557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575" y="2652077"/>
            <a:ext cx="914400" cy="914400"/>
          </a:xfrm>
          <a:prstGeom prst="rect">
            <a:avLst/>
          </a:prstGeom>
        </p:spPr>
      </p:pic>
      <p:pic>
        <p:nvPicPr>
          <p:cNvPr id="23" name="그래픽 22" descr="오른쪽 화살표">
            <a:extLst>
              <a:ext uri="{FF2B5EF4-FFF2-40B4-BE49-F238E27FC236}">
                <a16:creationId xmlns:a16="http://schemas.microsoft.com/office/drawing/2014/main" id="{A1B2BD72-7FC5-45C8-AAB7-E1FB50E48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4" y="2652077"/>
            <a:ext cx="914400" cy="914400"/>
          </a:xfrm>
          <a:prstGeom prst="rect">
            <a:avLst/>
          </a:prstGeom>
        </p:spPr>
      </p:pic>
      <p:pic>
        <p:nvPicPr>
          <p:cNvPr id="24" name="그래픽 23" descr="오른쪽 화살표">
            <a:extLst>
              <a:ext uri="{FF2B5EF4-FFF2-40B4-BE49-F238E27FC236}">
                <a16:creationId xmlns:a16="http://schemas.microsoft.com/office/drawing/2014/main" id="{8F7158CA-CE61-4700-9A2C-F9A5644674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4536371" y="2171448"/>
            <a:ext cx="424538" cy="81007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8F3C79-315D-439A-9900-F68262838F92}"/>
              </a:ext>
            </a:extLst>
          </p:cNvPr>
          <p:cNvGrpSpPr/>
          <p:nvPr/>
        </p:nvGrpSpPr>
        <p:grpSpPr>
          <a:xfrm>
            <a:off x="4191008" y="1075328"/>
            <a:ext cx="1024639" cy="1224289"/>
            <a:chOff x="2241942" y="1135530"/>
            <a:chExt cx="1024639" cy="1224289"/>
          </a:xfrm>
        </p:grpSpPr>
        <p:pic>
          <p:nvPicPr>
            <p:cNvPr id="27" name="그래픽 26" descr="사원증">
              <a:extLst>
                <a:ext uri="{FF2B5EF4-FFF2-40B4-BE49-F238E27FC236}">
                  <a16:creationId xmlns:a16="http://schemas.microsoft.com/office/drawing/2014/main" id="{7C30BFE2-E0B5-4006-A925-6B4B412E7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38740" y="1135530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97F6DD-6F8A-4F36-9883-44F9FEA408D6}"/>
                </a:ext>
              </a:extLst>
            </p:cNvPr>
            <p:cNvSpPr txBox="1"/>
            <p:nvPr/>
          </p:nvSpPr>
          <p:spPr>
            <a:xfrm>
              <a:off x="2241942" y="1990487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D15423-3488-440A-9FDE-89D7B29E1475}"/>
              </a:ext>
            </a:extLst>
          </p:cNvPr>
          <p:cNvGrpSpPr/>
          <p:nvPr/>
        </p:nvGrpSpPr>
        <p:grpSpPr>
          <a:xfrm>
            <a:off x="4307408" y="2665912"/>
            <a:ext cx="914400" cy="1224763"/>
            <a:chOff x="2435538" y="4692172"/>
            <a:chExt cx="914400" cy="1224763"/>
          </a:xfrm>
        </p:grpSpPr>
        <p:pic>
          <p:nvPicPr>
            <p:cNvPr id="30" name="그래픽 29" descr="사람들과 함께 사이클링 ">
              <a:extLst>
                <a:ext uri="{FF2B5EF4-FFF2-40B4-BE49-F238E27FC236}">
                  <a16:creationId xmlns:a16="http://schemas.microsoft.com/office/drawing/2014/main" id="{36C35247-0756-4299-A5E2-49731039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35538" y="4692172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13DCDF-550D-41B9-9C23-0F095D1ABE25}"/>
                </a:ext>
              </a:extLst>
            </p:cNvPr>
            <p:cNvSpPr txBox="1"/>
            <p:nvPr/>
          </p:nvSpPr>
          <p:spPr>
            <a:xfrm>
              <a:off x="2435538" y="55476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7782AD-BFE7-4D9A-8332-FDFBCDE7CEAB}"/>
              </a:ext>
            </a:extLst>
          </p:cNvPr>
          <p:cNvGrpSpPr/>
          <p:nvPr/>
        </p:nvGrpSpPr>
        <p:grpSpPr>
          <a:xfrm>
            <a:off x="7865740" y="2414742"/>
            <a:ext cx="1292341" cy="1499619"/>
            <a:chOff x="7573743" y="1919721"/>
            <a:chExt cx="1292341" cy="1499619"/>
          </a:xfrm>
        </p:grpSpPr>
        <p:pic>
          <p:nvPicPr>
            <p:cNvPr id="33" name="그래픽 32" descr="고객 리뷰">
              <a:extLst>
                <a:ext uri="{FF2B5EF4-FFF2-40B4-BE49-F238E27FC236}">
                  <a16:creationId xmlns:a16="http://schemas.microsoft.com/office/drawing/2014/main" id="{CF810E79-9030-48B7-9212-2A79B7E50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97519" y="191972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225A7D-48A8-4B25-A173-9424A5764A63}"/>
                </a:ext>
              </a:extLst>
            </p:cNvPr>
            <p:cNvSpPr txBox="1"/>
            <p:nvPr/>
          </p:nvSpPr>
          <p:spPr>
            <a:xfrm>
              <a:off x="7573743" y="2773009"/>
              <a:ext cx="12923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게시판 작성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보기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1447CF-20E6-49C7-B2A5-7675FECC3817}"/>
              </a:ext>
            </a:extLst>
          </p:cNvPr>
          <p:cNvGrpSpPr/>
          <p:nvPr/>
        </p:nvGrpSpPr>
        <p:grpSpPr>
          <a:xfrm>
            <a:off x="6696857" y="2476819"/>
            <a:ext cx="1068071" cy="1413856"/>
            <a:chOff x="5554826" y="4862810"/>
            <a:chExt cx="1082348" cy="1505523"/>
          </a:xfrm>
        </p:grpSpPr>
        <p:pic>
          <p:nvPicPr>
            <p:cNvPr id="36" name="그래픽 35" descr="댓글 좋아요">
              <a:extLst>
                <a:ext uri="{FF2B5EF4-FFF2-40B4-BE49-F238E27FC236}">
                  <a16:creationId xmlns:a16="http://schemas.microsoft.com/office/drawing/2014/main" id="{426958C9-99B6-4FD3-B946-8CAB7F71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618391" y="4862810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DF349F-68CA-455E-93CE-4DCEEF3E29BD}"/>
                </a:ext>
              </a:extLst>
            </p:cNvPr>
            <p:cNvSpPr txBox="1"/>
            <p:nvPr/>
          </p:nvSpPr>
          <p:spPr>
            <a:xfrm>
              <a:off x="5554826" y="5722002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댓글 작성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보기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D6097F8-03F1-4686-A417-DBB29D43B88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45066" y="1279691"/>
            <a:ext cx="720000" cy="1669233"/>
          </a:xfrm>
          <a:prstGeom prst="bentConnector2">
            <a:avLst/>
          </a:prstGeom>
          <a:ln w="57150" cap="rnd">
            <a:solidFill>
              <a:schemeClr val="tx1"/>
            </a:solidFill>
            <a:round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래픽 38" descr="오른쪽 화살표">
            <a:extLst>
              <a:ext uri="{FF2B5EF4-FFF2-40B4-BE49-F238E27FC236}">
                <a16:creationId xmlns:a16="http://schemas.microsoft.com/office/drawing/2014/main" id="{297854B9-FD09-4FDB-A2CA-86FEFFEC9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1637" y="2647449"/>
            <a:ext cx="914400" cy="914400"/>
          </a:xfrm>
          <a:prstGeom prst="rect">
            <a:avLst/>
          </a:prstGeom>
        </p:spPr>
      </p:pic>
      <p:pic>
        <p:nvPicPr>
          <p:cNvPr id="40" name="그래픽 39" descr="오른쪽 화살표">
            <a:extLst>
              <a:ext uri="{FF2B5EF4-FFF2-40B4-BE49-F238E27FC236}">
                <a16:creationId xmlns:a16="http://schemas.microsoft.com/office/drawing/2014/main" id="{A52E0706-F7E1-4C44-A92A-AD79C0A75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592139" y="5659704"/>
            <a:ext cx="914400" cy="914400"/>
          </a:xfrm>
          <a:prstGeom prst="rect">
            <a:avLst/>
          </a:prstGeom>
        </p:spPr>
      </p:pic>
      <p:pic>
        <p:nvPicPr>
          <p:cNvPr id="41" name="그래픽 40" descr="오른쪽 화살표">
            <a:extLst>
              <a:ext uri="{FF2B5EF4-FFF2-40B4-BE49-F238E27FC236}">
                <a16:creationId xmlns:a16="http://schemas.microsoft.com/office/drawing/2014/main" id="{8EC17F19-A924-42F9-916D-6687D8499E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926917">
            <a:off x="5186040" y="1950875"/>
            <a:ext cx="914400" cy="914400"/>
          </a:xfrm>
          <a:prstGeom prst="rect">
            <a:avLst/>
          </a:prstGeom>
        </p:spPr>
      </p:pic>
      <p:pic>
        <p:nvPicPr>
          <p:cNvPr id="42" name="그래픽 41" descr="오른쪽 화살표">
            <a:extLst>
              <a:ext uri="{FF2B5EF4-FFF2-40B4-BE49-F238E27FC236}">
                <a16:creationId xmlns:a16="http://schemas.microsoft.com/office/drawing/2014/main" id="{B129BD65-4A5F-473B-A8DC-F33EBB346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664395">
            <a:off x="5432116" y="3980376"/>
            <a:ext cx="1285353" cy="914400"/>
          </a:xfrm>
          <a:prstGeom prst="rect">
            <a:avLst/>
          </a:prstGeom>
        </p:spPr>
      </p:pic>
      <p:pic>
        <p:nvPicPr>
          <p:cNvPr id="43" name="그래픽 42" descr="오른쪽 화살표">
            <a:extLst>
              <a:ext uri="{FF2B5EF4-FFF2-40B4-BE49-F238E27FC236}">
                <a16:creationId xmlns:a16="http://schemas.microsoft.com/office/drawing/2014/main" id="{DA6110C6-CE04-4AAA-B31F-32BC306E8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3932" y="2617637"/>
            <a:ext cx="826235" cy="9144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8E99F14A-0A6D-4B84-B08A-DF93236E6836}"/>
              </a:ext>
            </a:extLst>
          </p:cNvPr>
          <p:cNvGrpSpPr/>
          <p:nvPr/>
        </p:nvGrpSpPr>
        <p:grpSpPr>
          <a:xfrm>
            <a:off x="10230931" y="754062"/>
            <a:ext cx="1520107" cy="5322777"/>
            <a:chOff x="10089190" y="702976"/>
            <a:chExt cx="1520107" cy="5322777"/>
          </a:xfrm>
        </p:grpSpPr>
        <p:pic>
          <p:nvPicPr>
            <p:cNvPr id="45" name="그래픽 44" descr="포스트잇">
              <a:extLst>
                <a:ext uri="{FF2B5EF4-FFF2-40B4-BE49-F238E27FC236}">
                  <a16:creationId xmlns:a16="http://schemas.microsoft.com/office/drawing/2014/main" id="{5F9F7A73-21F4-4F1A-A959-C3E18CB51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480987" y="832247"/>
              <a:ext cx="755703" cy="755703"/>
            </a:xfrm>
            <a:prstGeom prst="rect">
              <a:avLst/>
            </a:prstGeom>
          </p:spPr>
        </p:pic>
        <p:pic>
          <p:nvPicPr>
            <p:cNvPr id="46" name="그래픽 45" descr="휘갈겨 쓰다">
              <a:extLst>
                <a:ext uri="{FF2B5EF4-FFF2-40B4-BE49-F238E27FC236}">
                  <a16:creationId xmlns:a16="http://schemas.microsoft.com/office/drawing/2014/main" id="{BED4DC82-A818-4619-8541-33DA54A72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78064" y="2127486"/>
              <a:ext cx="755703" cy="755703"/>
            </a:xfrm>
            <a:prstGeom prst="rect">
              <a:avLst/>
            </a:prstGeom>
          </p:spPr>
        </p:pic>
        <p:pic>
          <p:nvPicPr>
            <p:cNvPr id="47" name="그래픽 46" descr="꽉 쥔 주먹">
              <a:extLst>
                <a:ext uri="{FF2B5EF4-FFF2-40B4-BE49-F238E27FC236}">
                  <a16:creationId xmlns:a16="http://schemas.microsoft.com/office/drawing/2014/main" id="{8864420F-046A-4B4F-BAF3-F8185B53F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471393" y="3318238"/>
              <a:ext cx="755703" cy="75570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B4FF4C8-5655-486A-81F9-FF01F56AC8C4}"/>
                </a:ext>
              </a:extLst>
            </p:cNvPr>
            <p:cNvSpPr txBox="1"/>
            <p:nvPr/>
          </p:nvSpPr>
          <p:spPr>
            <a:xfrm>
              <a:off x="10325704" y="4105863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건의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C00F23-CFE3-4C3D-844B-22CB41578D68}"/>
                </a:ext>
              </a:extLst>
            </p:cNvPr>
            <p:cNvSpPr txBox="1"/>
            <p:nvPr/>
          </p:nvSpPr>
          <p:spPr>
            <a:xfrm>
              <a:off x="10325705" y="2882127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자유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E869813-4B29-4055-8FDB-2B64125E146D}"/>
                </a:ext>
              </a:extLst>
            </p:cNvPr>
            <p:cNvSpPr txBox="1"/>
            <p:nvPr/>
          </p:nvSpPr>
          <p:spPr>
            <a:xfrm>
              <a:off x="10325706" y="1654071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D17010EA-EDE1-4FEC-AE2E-73C3A033C652}"/>
                </a:ext>
              </a:extLst>
            </p:cNvPr>
            <p:cNvSpPr/>
            <p:nvPr/>
          </p:nvSpPr>
          <p:spPr>
            <a:xfrm>
              <a:off x="10089190" y="702976"/>
              <a:ext cx="1520107" cy="53227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2" name="그래픽 51" descr="의사봉">
              <a:extLst>
                <a:ext uri="{FF2B5EF4-FFF2-40B4-BE49-F238E27FC236}">
                  <a16:creationId xmlns:a16="http://schemas.microsoft.com/office/drawing/2014/main" id="{5D2DD937-1B8C-4110-B266-D98F37D4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491052" y="4613217"/>
              <a:ext cx="716382" cy="71638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6F9028-9A83-4639-B0FD-F2F395DB5781}"/>
                </a:ext>
              </a:extLst>
            </p:cNvPr>
            <p:cNvSpPr txBox="1"/>
            <p:nvPr/>
          </p:nvSpPr>
          <p:spPr>
            <a:xfrm>
              <a:off x="10325703" y="5414207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신고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5DF11A4-DBB5-450F-95D8-7E95AF65D0B3}"/>
              </a:ext>
            </a:extLst>
          </p:cNvPr>
          <p:cNvGrpSpPr/>
          <p:nvPr/>
        </p:nvGrpSpPr>
        <p:grpSpPr>
          <a:xfrm>
            <a:off x="6031090" y="974619"/>
            <a:ext cx="1024639" cy="1509979"/>
            <a:chOff x="5583680" y="4858354"/>
            <a:chExt cx="1024639" cy="1509979"/>
          </a:xfrm>
        </p:grpSpPr>
        <p:pic>
          <p:nvPicPr>
            <p:cNvPr id="55" name="그래픽 54" descr="재고 검색">
              <a:extLst>
                <a:ext uri="{FF2B5EF4-FFF2-40B4-BE49-F238E27FC236}">
                  <a16:creationId xmlns:a16="http://schemas.microsoft.com/office/drawing/2014/main" id="{5806D101-604B-4F0C-833F-F290428E3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638800" y="4858354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5D6D5A-30E5-4058-B49F-8B65E10CDBAB}"/>
                </a:ext>
              </a:extLst>
            </p:cNvPr>
            <p:cNvSpPr txBox="1"/>
            <p:nvPr/>
          </p:nvSpPr>
          <p:spPr>
            <a:xfrm>
              <a:off x="5583680" y="5722002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최근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번역목록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E7847D9-ABB2-4721-A154-BFF92EDFBE05}"/>
              </a:ext>
            </a:extLst>
          </p:cNvPr>
          <p:cNvGrpSpPr/>
          <p:nvPr/>
        </p:nvGrpSpPr>
        <p:grpSpPr>
          <a:xfrm>
            <a:off x="1753329" y="2606943"/>
            <a:ext cx="1444626" cy="1283732"/>
            <a:chOff x="2287106" y="2926863"/>
            <a:chExt cx="1444626" cy="1283732"/>
          </a:xfrm>
        </p:grpSpPr>
        <p:pic>
          <p:nvPicPr>
            <p:cNvPr id="58" name="그래픽 57" descr="온라인 네트워크">
              <a:extLst>
                <a:ext uri="{FF2B5EF4-FFF2-40B4-BE49-F238E27FC236}">
                  <a16:creationId xmlns:a16="http://schemas.microsoft.com/office/drawing/2014/main" id="{F040CD95-F6BF-429E-8AD7-ED831F170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614736" y="2926863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586908-FB3E-4BFD-A05F-F7125CD995A7}"/>
                </a:ext>
              </a:extLst>
            </p:cNvPr>
            <p:cNvSpPr txBox="1"/>
            <p:nvPr/>
          </p:nvSpPr>
          <p:spPr>
            <a:xfrm>
              <a:off x="2287106" y="3841263"/>
              <a:ext cx="1444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어플리케이션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C348D1E-30F2-4C8C-B898-674AF5A474A2}"/>
              </a:ext>
            </a:extLst>
          </p:cNvPr>
          <p:cNvGrpSpPr/>
          <p:nvPr/>
        </p:nvGrpSpPr>
        <p:grpSpPr>
          <a:xfrm>
            <a:off x="6422197" y="5574795"/>
            <a:ext cx="1082348" cy="1278628"/>
            <a:chOff x="4440211" y="2931960"/>
            <a:chExt cx="1082348" cy="1278628"/>
          </a:xfrm>
        </p:grpSpPr>
        <p:pic>
          <p:nvPicPr>
            <p:cNvPr id="61" name="그래픽 60">
              <a:extLst>
                <a:ext uri="{FF2B5EF4-FFF2-40B4-BE49-F238E27FC236}">
                  <a16:creationId xmlns:a16="http://schemas.microsoft.com/office/drawing/2014/main" id="{18B3DFF8-67B5-40ED-86BE-3F04957A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4577886" y="2931960"/>
              <a:ext cx="914400" cy="9144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88DE3E1-C15E-4EB2-A6FC-13D0B9BB58AA}"/>
                </a:ext>
              </a:extLst>
            </p:cNvPr>
            <p:cNvSpPr txBox="1"/>
            <p:nvPr/>
          </p:nvSpPr>
          <p:spPr>
            <a:xfrm>
              <a:off x="4440211" y="384125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메뉴 선택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66E0E9E-27D3-45D8-8336-5AAB111B66B2}"/>
              </a:ext>
            </a:extLst>
          </p:cNvPr>
          <p:cNvGrpSpPr/>
          <p:nvPr/>
        </p:nvGrpSpPr>
        <p:grpSpPr>
          <a:xfrm>
            <a:off x="7554548" y="4864380"/>
            <a:ext cx="2325481" cy="1811618"/>
            <a:chOff x="7384763" y="3506572"/>
            <a:chExt cx="2325481" cy="181161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8F0581D-7139-41E8-A080-EC9DB8F2D0CC}"/>
                </a:ext>
              </a:extLst>
            </p:cNvPr>
            <p:cNvGrpSpPr/>
            <p:nvPr/>
          </p:nvGrpSpPr>
          <p:grpSpPr>
            <a:xfrm>
              <a:off x="7966994" y="4429225"/>
              <a:ext cx="1324402" cy="888965"/>
              <a:chOff x="5336534" y="155273"/>
              <a:chExt cx="1324402" cy="888965"/>
            </a:xfrm>
          </p:grpSpPr>
          <p:pic>
            <p:nvPicPr>
              <p:cNvPr id="72" name="그래픽 71" descr="이미지">
                <a:extLst>
                  <a:ext uri="{FF2B5EF4-FFF2-40B4-BE49-F238E27FC236}">
                    <a16:creationId xmlns:a16="http://schemas.microsoft.com/office/drawing/2014/main" id="{F3118E9F-46A2-436F-9D89-F37F9C5F3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697405" y="155273"/>
                <a:ext cx="557062" cy="625946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E21584B-DC7F-4595-95A7-074DB3F2F98A}"/>
                  </a:ext>
                </a:extLst>
              </p:cNvPr>
              <p:cNvSpPr txBox="1"/>
              <p:nvPr/>
            </p:nvSpPr>
            <p:spPr>
              <a:xfrm>
                <a:off x="5336534" y="735834"/>
                <a:ext cx="1324402" cy="30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사진 불러오기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428B6A6-47EF-41C0-99EF-900F550CBDF0}"/>
                </a:ext>
              </a:extLst>
            </p:cNvPr>
            <p:cNvGrpSpPr/>
            <p:nvPr/>
          </p:nvGrpSpPr>
          <p:grpSpPr>
            <a:xfrm>
              <a:off x="7406085" y="3551932"/>
              <a:ext cx="1210588" cy="916575"/>
              <a:chOff x="4372883" y="26459"/>
              <a:chExt cx="1210588" cy="916575"/>
            </a:xfrm>
          </p:grpSpPr>
          <p:pic>
            <p:nvPicPr>
              <p:cNvPr id="70" name="그래픽 69" descr="열린 폴더">
                <a:extLst>
                  <a:ext uri="{FF2B5EF4-FFF2-40B4-BE49-F238E27FC236}">
                    <a16:creationId xmlns:a16="http://schemas.microsoft.com/office/drawing/2014/main" id="{B8E743C4-B745-4C33-B31F-F46C9BD99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89859" y="26459"/>
                <a:ext cx="690451" cy="690451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B4C7FAE-C579-464C-AA60-027ED298C339}"/>
                  </a:ext>
                </a:extLst>
              </p:cNvPr>
              <p:cNvSpPr txBox="1"/>
              <p:nvPr/>
            </p:nvSpPr>
            <p:spPr>
              <a:xfrm>
                <a:off x="4372883" y="635257"/>
                <a:ext cx="1210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파일 불러오기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1F2E4D2-FB18-4680-B008-13DE1C5DDF5A}"/>
                </a:ext>
              </a:extLst>
            </p:cNvPr>
            <p:cNvGrpSpPr/>
            <p:nvPr/>
          </p:nvGrpSpPr>
          <p:grpSpPr>
            <a:xfrm>
              <a:off x="8663162" y="3555556"/>
              <a:ext cx="1047082" cy="895288"/>
              <a:chOff x="3865465" y="1257302"/>
              <a:chExt cx="1047082" cy="895288"/>
            </a:xfrm>
          </p:grpSpPr>
          <p:pic>
            <p:nvPicPr>
              <p:cNvPr id="68" name="그래픽 67" descr="카메라">
                <a:extLst>
                  <a:ext uri="{FF2B5EF4-FFF2-40B4-BE49-F238E27FC236}">
                    <a16:creationId xmlns:a16="http://schemas.microsoft.com/office/drawing/2014/main" id="{D6232762-124C-4552-8437-2C4190E28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4104759" y="1257302"/>
                <a:ext cx="690451" cy="690451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87C04DD-5103-4468-8E0A-ABC4E0FC3E47}"/>
                  </a:ext>
                </a:extLst>
              </p:cNvPr>
              <p:cNvSpPr txBox="1"/>
              <p:nvPr/>
            </p:nvSpPr>
            <p:spPr>
              <a:xfrm>
                <a:off x="3865465" y="1844813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카메라 촬영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7FF2BB8-70BE-486A-A969-772D037C791A}"/>
                </a:ext>
              </a:extLst>
            </p:cNvPr>
            <p:cNvSpPr/>
            <p:nvPr/>
          </p:nvSpPr>
          <p:spPr>
            <a:xfrm>
              <a:off x="7384763" y="3506572"/>
              <a:ext cx="2325481" cy="181161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74" name="그래픽 73" descr="오른쪽 화살표">
            <a:extLst>
              <a:ext uri="{FF2B5EF4-FFF2-40B4-BE49-F238E27FC236}">
                <a16:creationId xmlns:a16="http://schemas.microsoft.com/office/drawing/2014/main" id="{7795B65F-FAE4-4064-856A-23F84B8CB9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305405" y="5607857"/>
            <a:ext cx="914400" cy="914400"/>
          </a:xfrm>
          <a:prstGeom prst="rect">
            <a:avLst/>
          </a:prstGeom>
        </p:spPr>
      </p:pic>
      <p:pic>
        <p:nvPicPr>
          <p:cNvPr id="75" name="그래픽 74" descr="오른쪽을 가리키는 검지 ">
            <a:extLst>
              <a:ext uri="{FF2B5EF4-FFF2-40B4-BE49-F238E27FC236}">
                <a16:creationId xmlns:a16="http://schemas.microsoft.com/office/drawing/2014/main" id="{473DD42A-DDD5-4879-A84F-36384DF1C0A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3629192">
            <a:off x="3589190" y="5735510"/>
            <a:ext cx="650938" cy="650938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925DD623-3F09-4502-A54B-C541BDE87EBF}"/>
              </a:ext>
            </a:extLst>
          </p:cNvPr>
          <p:cNvGrpSpPr/>
          <p:nvPr/>
        </p:nvGrpSpPr>
        <p:grpSpPr>
          <a:xfrm>
            <a:off x="4196689" y="3956221"/>
            <a:ext cx="1082348" cy="1195837"/>
            <a:chOff x="8036711" y="1641404"/>
            <a:chExt cx="1082348" cy="1195837"/>
          </a:xfrm>
        </p:grpSpPr>
        <p:pic>
          <p:nvPicPr>
            <p:cNvPr id="77" name="그래픽 76" descr="브라유 점자">
              <a:extLst>
                <a:ext uri="{FF2B5EF4-FFF2-40B4-BE49-F238E27FC236}">
                  <a16:creationId xmlns:a16="http://schemas.microsoft.com/office/drawing/2014/main" id="{08E3BCF7-25BC-409C-B1B9-A6F47DFC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174386" y="1641404"/>
              <a:ext cx="914400" cy="9144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77248F3-0884-4E46-907B-3611537277CB}"/>
                </a:ext>
              </a:extLst>
            </p:cNvPr>
            <p:cNvSpPr txBox="1"/>
            <p:nvPr/>
          </p:nvSpPr>
          <p:spPr>
            <a:xfrm>
              <a:off x="8036711" y="2467909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점자 출력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79" name="그래픽 78" descr="오른쪽 화살표">
            <a:extLst>
              <a:ext uri="{FF2B5EF4-FFF2-40B4-BE49-F238E27FC236}">
                <a16:creationId xmlns:a16="http://schemas.microsoft.com/office/drawing/2014/main" id="{A255DB1A-E101-4408-A8C9-54E4A0A308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536371" y="4960659"/>
            <a:ext cx="424538" cy="8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6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3. </a:t>
            </a:r>
            <a:r>
              <a:rPr lang="ko-KR" altLang="en-US" sz="3300" dirty="0"/>
              <a:t>시스템 수행 시나리오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웹 사용자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15021EC-4FAF-453B-9A03-977E9AFBF11B}"/>
              </a:ext>
            </a:extLst>
          </p:cNvPr>
          <p:cNvGrpSpPr/>
          <p:nvPr/>
        </p:nvGrpSpPr>
        <p:grpSpPr>
          <a:xfrm>
            <a:off x="172445" y="2840122"/>
            <a:ext cx="914400" cy="1283732"/>
            <a:chOff x="750776" y="1945080"/>
            <a:chExt cx="914400" cy="1283732"/>
          </a:xfrm>
        </p:grpSpPr>
        <p:pic>
          <p:nvPicPr>
            <p:cNvPr id="13" name="그래픽 12" descr="사용자">
              <a:extLst>
                <a:ext uri="{FF2B5EF4-FFF2-40B4-BE49-F238E27FC236}">
                  <a16:creationId xmlns:a16="http://schemas.microsoft.com/office/drawing/2014/main" id="{9E902EBC-E7F4-47ED-A4FC-F9AEB3EC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0776" y="1945080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30F964-4E3D-4FF1-97B2-C12DBF236B87}"/>
                </a:ext>
              </a:extLst>
            </p:cNvPr>
            <p:cNvSpPr txBox="1"/>
            <p:nvPr/>
          </p:nvSpPr>
          <p:spPr>
            <a:xfrm>
              <a:off x="769394" y="285948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1D64B8-6C77-40E4-979A-14869FB5B0A5}"/>
              </a:ext>
            </a:extLst>
          </p:cNvPr>
          <p:cNvGrpSpPr/>
          <p:nvPr/>
        </p:nvGrpSpPr>
        <p:grpSpPr>
          <a:xfrm>
            <a:off x="2025788" y="2850816"/>
            <a:ext cx="914400" cy="1283732"/>
            <a:chOff x="2614736" y="2926863"/>
            <a:chExt cx="914400" cy="1283732"/>
          </a:xfrm>
        </p:grpSpPr>
        <p:pic>
          <p:nvPicPr>
            <p:cNvPr id="16" name="그래픽 15" descr="인터넷">
              <a:extLst>
                <a:ext uri="{FF2B5EF4-FFF2-40B4-BE49-F238E27FC236}">
                  <a16:creationId xmlns:a16="http://schemas.microsoft.com/office/drawing/2014/main" id="{FB28C9A1-8087-474B-A93F-3DA2E8508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14736" y="2926863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0DBC70-2E2B-4F57-83FD-26499999BD6B}"/>
                </a:ext>
              </a:extLst>
            </p:cNvPr>
            <p:cNvSpPr txBox="1"/>
            <p:nvPr/>
          </p:nvSpPr>
          <p:spPr>
            <a:xfrm>
              <a:off x="2880490" y="3841263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F4DC9E-BCF8-4894-8D22-A3260DB58130}"/>
              </a:ext>
            </a:extLst>
          </p:cNvPr>
          <p:cNvGrpSpPr/>
          <p:nvPr/>
        </p:nvGrpSpPr>
        <p:grpSpPr>
          <a:xfrm>
            <a:off x="3778772" y="5574974"/>
            <a:ext cx="1082348" cy="1221337"/>
            <a:chOff x="8015725" y="2986596"/>
            <a:chExt cx="1082348" cy="1221337"/>
          </a:xfrm>
        </p:grpSpPr>
        <p:pic>
          <p:nvPicPr>
            <p:cNvPr id="21" name="그래픽 20" descr="문서">
              <a:extLst>
                <a:ext uri="{FF2B5EF4-FFF2-40B4-BE49-F238E27FC236}">
                  <a16:creationId xmlns:a16="http://schemas.microsoft.com/office/drawing/2014/main" id="{55C380EB-C34D-4C18-BF3A-198C219A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4386" y="2986596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83DED-CBC3-47F1-B72D-00861687CF40}"/>
                </a:ext>
              </a:extLst>
            </p:cNvPr>
            <p:cNvSpPr txBox="1"/>
            <p:nvPr/>
          </p:nvSpPr>
          <p:spPr>
            <a:xfrm>
              <a:off x="8015725" y="383860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글씨 출력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6A2FE6-7E00-445A-B07B-BF2CA05FC408}"/>
              </a:ext>
            </a:extLst>
          </p:cNvPr>
          <p:cNvGrpSpPr/>
          <p:nvPr/>
        </p:nvGrpSpPr>
        <p:grpSpPr>
          <a:xfrm>
            <a:off x="1405832" y="5546168"/>
            <a:ext cx="1082348" cy="1245566"/>
            <a:chOff x="9844409" y="2962367"/>
            <a:chExt cx="1082348" cy="1245566"/>
          </a:xfrm>
        </p:grpSpPr>
        <p:pic>
          <p:nvPicPr>
            <p:cNvPr id="24" name="그래픽 23" descr="소리 중간">
              <a:extLst>
                <a:ext uri="{FF2B5EF4-FFF2-40B4-BE49-F238E27FC236}">
                  <a16:creationId xmlns:a16="http://schemas.microsoft.com/office/drawing/2014/main" id="{0873DAFA-A266-47C9-A8D8-89DE4C3B5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82084" y="2962367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EEAB37-E845-44FF-A74F-5A4667D14F57}"/>
                </a:ext>
              </a:extLst>
            </p:cNvPr>
            <p:cNvSpPr txBox="1"/>
            <p:nvPr/>
          </p:nvSpPr>
          <p:spPr>
            <a:xfrm>
              <a:off x="9844409" y="3838601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음성 출력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7" name="그래픽 26" descr="오른쪽 화살표">
            <a:extLst>
              <a:ext uri="{FF2B5EF4-FFF2-40B4-BE49-F238E27FC236}">
                <a16:creationId xmlns:a16="http://schemas.microsoft.com/office/drawing/2014/main" id="{85407949-E149-4C68-BDEB-01B3E1B45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9113" y="2885256"/>
            <a:ext cx="914400" cy="914400"/>
          </a:xfrm>
          <a:prstGeom prst="rect">
            <a:avLst/>
          </a:prstGeom>
        </p:spPr>
      </p:pic>
      <p:pic>
        <p:nvPicPr>
          <p:cNvPr id="29" name="그래픽 28" descr="오른쪽 화살표">
            <a:extLst>
              <a:ext uri="{FF2B5EF4-FFF2-40B4-BE49-F238E27FC236}">
                <a16:creationId xmlns:a16="http://schemas.microsoft.com/office/drawing/2014/main" id="{5DB1E47A-EB91-4BAB-A304-8B9BC7579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24162" y="2885256"/>
            <a:ext cx="914400" cy="914400"/>
          </a:xfrm>
          <a:prstGeom prst="rect">
            <a:avLst/>
          </a:prstGeom>
        </p:spPr>
      </p:pic>
      <p:pic>
        <p:nvPicPr>
          <p:cNvPr id="30" name="그래픽 29" descr="오른쪽 화살표">
            <a:extLst>
              <a:ext uri="{FF2B5EF4-FFF2-40B4-BE49-F238E27FC236}">
                <a16:creationId xmlns:a16="http://schemas.microsoft.com/office/drawing/2014/main" id="{8524F94D-C79E-4DCB-8FFA-5D05C3BB9F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548909" y="2404627"/>
            <a:ext cx="424538" cy="810071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69D261D-F1C3-4B20-94D4-4675BA0DAEDE}"/>
              </a:ext>
            </a:extLst>
          </p:cNvPr>
          <p:cNvGrpSpPr/>
          <p:nvPr/>
        </p:nvGrpSpPr>
        <p:grpSpPr>
          <a:xfrm>
            <a:off x="6054119" y="4258198"/>
            <a:ext cx="1502334" cy="1202969"/>
            <a:chOff x="4372883" y="-198380"/>
            <a:chExt cx="1502334" cy="1202969"/>
          </a:xfrm>
        </p:grpSpPr>
        <p:pic>
          <p:nvPicPr>
            <p:cNvPr id="32" name="그래픽 31" descr="열린 폴더">
              <a:extLst>
                <a:ext uri="{FF2B5EF4-FFF2-40B4-BE49-F238E27FC236}">
                  <a16:creationId xmlns:a16="http://schemas.microsoft.com/office/drawing/2014/main" id="{FC7BEDD6-0075-4E9D-9EBA-816467408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89858" y="-198380"/>
              <a:ext cx="940100" cy="9401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DD1AB9-D1E2-4E7F-95BA-84E695063B64}"/>
                </a:ext>
              </a:extLst>
            </p:cNvPr>
            <p:cNvSpPr txBox="1"/>
            <p:nvPr/>
          </p:nvSpPr>
          <p:spPr>
            <a:xfrm>
              <a:off x="4372883" y="635257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 불러오기</a:t>
              </a:r>
              <a:endParaRPr kumimoji="0" lang="ko-KR" altLang="en-US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21F43B8-A5BF-47FB-8852-D3503CB510D9}"/>
              </a:ext>
            </a:extLst>
          </p:cNvPr>
          <p:cNvGrpSpPr/>
          <p:nvPr/>
        </p:nvGrpSpPr>
        <p:grpSpPr>
          <a:xfrm>
            <a:off x="4203546" y="1308507"/>
            <a:ext cx="1024639" cy="1224289"/>
            <a:chOff x="2241942" y="1135530"/>
            <a:chExt cx="1024639" cy="1224289"/>
          </a:xfrm>
        </p:grpSpPr>
        <p:pic>
          <p:nvPicPr>
            <p:cNvPr id="35" name="그래픽 34" descr="사원증">
              <a:extLst>
                <a:ext uri="{FF2B5EF4-FFF2-40B4-BE49-F238E27FC236}">
                  <a16:creationId xmlns:a16="http://schemas.microsoft.com/office/drawing/2014/main" id="{1074DF20-EE1F-4F39-A58A-B8B4BDB9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38740" y="1135530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4D520C2-9110-47A7-8627-FFB42D9F61CB}"/>
                </a:ext>
              </a:extLst>
            </p:cNvPr>
            <p:cNvSpPr txBox="1"/>
            <p:nvPr/>
          </p:nvSpPr>
          <p:spPr>
            <a:xfrm>
              <a:off x="2241942" y="1990487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4882D6E-AFF9-4873-97FE-181F0061251A}"/>
              </a:ext>
            </a:extLst>
          </p:cNvPr>
          <p:cNvGrpSpPr/>
          <p:nvPr/>
        </p:nvGrpSpPr>
        <p:grpSpPr>
          <a:xfrm>
            <a:off x="4319946" y="2899091"/>
            <a:ext cx="914400" cy="1224763"/>
            <a:chOff x="2435538" y="4692172"/>
            <a:chExt cx="914400" cy="1224763"/>
          </a:xfrm>
        </p:grpSpPr>
        <p:pic>
          <p:nvPicPr>
            <p:cNvPr id="38" name="그래픽 37" descr="사람들과 함께 사이클링 ">
              <a:extLst>
                <a:ext uri="{FF2B5EF4-FFF2-40B4-BE49-F238E27FC236}">
                  <a16:creationId xmlns:a16="http://schemas.microsoft.com/office/drawing/2014/main" id="{944D1559-312F-4020-BECD-D3240827D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35538" y="4692172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BBD426-241C-4261-9121-59020506D1D1}"/>
                </a:ext>
              </a:extLst>
            </p:cNvPr>
            <p:cNvSpPr txBox="1"/>
            <p:nvPr/>
          </p:nvSpPr>
          <p:spPr>
            <a:xfrm>
              <a:off x="2435538" y="55476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FBEE07-73FF-4DD5-AC6A-FE5004416DC6}"/>
              </a:ext>
            </a:extLst>
          </p:cNvPr>
          <p:cNvGrpSpPr/>
          <p:nvPr/>
        </p:nvGrpSpPr>
        <p:grpSpPr>
          <a:xfrm>
            <a:off x="7563279" y="2647921"/>
            <a:ext cx="1292341" cy="1499619"/>
            <a:chOff x="7573743" y="1919721"/>
            <a:chExt cx="1292341" cy="1499619"/>
          </a:xfrm>
        </p:grpSpPr>
        <p:pic>
          <p:nvPicPr>
            <p:cNvPr id="41" name="그래픽 40" descr="고객 리뷰">
              <a:extLst>
                <a:ext uri="{FF2B5EF4-FFF2-40B4-BE49-F238E27FC236}">
                  <a16:creationId xmlns:a16="http://schemas.microsoft.com/office/drawing/2014/main" id="{CB85F077-21C3-47A4-90B4-21174CD1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97519" y="1919721"/>
              <a:ext cx="914400" cy="914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0558C9-EA1B-4312-816F-39782D218ACA}"/>
                </a:ext>
              </a:extLst>
            </p:cNvPr>
            <p:cNvSpPr txBox="1"/>
            <p:nvPr/>
          </p:nvSpPr>
          <p:spPr>
            <a:xfrm>
              <a:off x="7573743" y="2773009"/>
              <a:ext cx="12923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게시판 작성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보기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6D99438-3468-4B58-A501-251B2BCFCB11}"/>
              </a:ext>
            </a:extLst>
          </p:cNvPr>
          <p:cNvGrpSpPr/>
          <p:nvPr/>
        </p:nvGrpSpPr>
        <p:grpSpPr>
          <a:xfrm>
            <a:off x="6394396" y="2709998"/>
            <a:ext cx="1068071" cy="1413856"/>
            <a:chOff x="5554826" y="4862810"/>
            <a:chExt cx="1082348" cy="1505523"/>
          </a:xfrm>
        </p:grpSpPr>
        <p:pic>
          <p:nvPicPr>
            <p:cNvPr id="44" name="그래픽 43" descr="댓글 좋아요">
              <a:extLst>
                <a:ext uri="{FF2B5EF4-FFF2-40B4-BE49-F238E27FC236}">
                  <a16:creationId xmlns:a16="http://schemas.microsoft.com/office/drawing/2014/main" id="{BCE068B5-4303-4352-A684-AC8884D92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5618391" y="4862810"/>
              <a:ext cx="914400" cy="914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586B47-D262-41CA-ABC2-83A044B8EBD3}"/>
                </a:ext>
              </a:extLst>
            </p:cNvPr>
            <p:cNvSpPr txBox="1"/>
            <p:nvPr/>
          </p:nvSpPr>
          <p:spPr>
            <a:xfrm>
              <a:off x="5554826" y="5722002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댓글 작성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보기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A3773C4-B095-42E4-BE57-FCCF5296AFCB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2885939" y="1584535"/>
            <a:ext cx="863331" cy="1669233"/>
          </a:xfrm>
          <a:prstGeom prst="bentConnector2">
            <a:avLst/>
          </a:prstGeom>
          <a:ln w="57150" cap="rnd">
            <a:solidFill>
              <a:schemeClr val="tx1"/>
            </a:solidFill>
            <a:round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오른쪽 화살표">
            <a:extLst>
              <a:ext uri="{FF2B5EF4-FFF2-40B4-BE49-F238E27FC236}">
                <a16:creationId xmlns:a16="http://schemas.microsoft.com/office/drawing/2014/main" id="{E572FAA0-AC18-471F-971D-0AA890330B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6079" y="2885256"/>
            <a:ext cx="914400" cy="914400"/>
          </a:xfrm>
          <a:prstGeom prst="rect">
            <a:avLst/>
          </a:prstGeom>
        </p:spPr>
      </p:pic>
      <p:pic>
        <p:nvPicPr>
          <p:cNvPr id="48" name="그래픽 47" descr="오른쪽 화살표">
            <a:extLst>
              <a:ext uri="{FF2B5EF4-FFF2-40B4-BE49-F238E27FC236}">
                <a16:creationId xmlns:a16="http://schemas.microsoft.com/office/drawing/2014/main" id="{5B392FB9-41D1-4F3A-8C78-1DA2A56E0D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2677257" y="5598015"/>
            <a:ext cx="914400" cy="914400"/>
          </a:xfrm>
          <a:prstGeom prst="rect">
            <a:avLst/>
          </a:prstGeom>
        </p:spPr>
      </p:pic>
      <p:pic>
        <p:nvPicPr>
          <p:cNvPr id="49" name="그래픽 48" descr="오른쪽 화살표">
            <a:extLst>
              <a:ext uri="{FF2B5EF4-FFF2-40B4-BE49-F238E27FC236}">
                <a16:creationId xmlns:a16="http://schemas.microsoft.com/office/drawing/2014/main" id="{031DF241-3AA0-409E-8C9F-5BE355FF52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926917">
            <a:off x="5103828" y="2238697"/>
            <a:ext cx="914400" cy="914400"/>
          </a:xfrm>
          <a:prstGeom prst="rect">
            <a:avLst/>
          </a:prstGeom>
        </p:spPr>
      </p:pic>
      <p:pic>
        <p:nvPicPr>
          <p:cNvPr id="50" name="그래픽 49" descr="오른쪽 화살표">
            <a:extLst>
              <a:ext uri="{FF2B5EF4-FFF2-40B4-BE49-F238E27FC236}">
                <a16:creationId xmlns:a16="http://schemas.microsoft.com/office/drawing/2014/main" id="{643010FD-3C32-4FDE-895C-DC85CBF31A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664395">
            <a:off x="5232650" y="3615949"/>
            <a:ext cx="914400" cy="914400"/>
          </a:xfrm>
          <a:prstGeom prst="rect">
            <a:avLst/>
          </a:prstGeom>
        </p:spPr>
      </p:pic>
      <p:pic>
        <p:nvPicPr>
          <p:cNvPr id="51" name="그래픽 50" descr="오른쪽 화살표">
            <a:extLst>
              <a:ext uri="{FF2B5EF4-FFF2-40B4-BE49-F238E27FC236}">
                <a16:creationId xmlns:a16="http://schemas.microsoft.com/office/drawing/2014/main" id="{E30A42AF-0C4E-4E0E-B2E3-F1B3030580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306562">
            <a:off x="5060382" y="5189345"/>
            <a:ext cx="914400" cy="914400"/>
          </a:xfrm>
          <a:prstGeom prst="rect">
            <a:avLst/>
          </a:prstGeom>
        </p:spPr>
      </p:pic>
      <p:pic>
        <p:nvPicPr>
          <p:cNvPr id="52" name="그래픽 51" descr="오른쪽 화살표">
            <a:extLst>
              <a:ext uri="{FF2B5EF4-FFF2-40B4-BE49-F238E27FC236}">
                <a16:creationId xmlns:a16="http://schemas.microsoft.com/office/drawing/2014/main" id="{11B9F89D-A594-4BB3-9222-5DAD780B5E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1471" y="2850816"/>
            <a:ext cx="691749" cy="91440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9FDC52F-9151-40B7-9AF1-10ED5C5D2801}"/>
              </a:ext>
            </a:extLst>
          </p:cNvPr>
          <p:cNvGrpSpPr/>
          <p:nvPr/>
        </p:nvGrpSpPr>
        <p:grpSpPr>
          <a:xfrm>
            <a:off x="9831652" y="969180"/>
            <a:ext cx="1520107" cy="5322777"/>
            <a:chOff x="10089190" y="702976"/>
            <a:chExt cx="1520107" cy="5322777"/>
          </a:xfrm>
        </p:grpSpPr>
        <p:pic>
          <p:nvPicPr>
            <p:cNvPr id="54" name="그래픽 53" descr="포스트잇">
              <a:extLst>
                <a:ext uri="{FF2B5EF4-FFF2-40B4-BE49-F238E27FC236}">
                  <a16:creationId xmlns:a16="http://schemas.microsoft.com/office/drawing/2014/main" id="{C7997A6F-ADEE-4408-A067-F887A0979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480987" y="832247"/>
              <a:ext cx="755703" cy="755703"/>
            </a:xfrm>
            <a:prstGeom prst="rect">
              <a:avLst/>
            </a:prstGeom>
          </p:spPr>
        </p:pic>
        <p:pic>
          <p:nvPicPr>
            <p:cNvPr id="55" name="그래픽 54" descr="휘갈겨 쓰다">
              <a:extLst>
                <a:ext uri="{FF2B5EF4-FFF2-40B4-BE49-F238E27FC236}">
                  <a16:creationId xmlns:a16="http://schemas.microsoft.com/office/drawing/2014/main" id="{E26E497F-E573-4760-ADDF-A50329645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478064" y="2127486"/>
              <a:ext cx="755703" cy="755703"/>
            </a:xfrm>
            <a:prstGeom prst="rect">
              <a:avLst/>
            </a:prstGeom>
          </p:spPr>
        </p:pic>
        <p:pic>
          <p:nvPicPr>
            <p:cNvPr id="56" name="그래픽 55" descr="꽉 쥔 주먹">
              <a:extLst>
                <a:ext uri="{FF2B5EF4-FFF2-40B4-BE49-F238E27FC236}">
                  <a16:creationId xmlns:a16="http://schemas.microsoft.com/office/drawing/2014/main" id="{13A4EAE1-C30B-40A5-811A-EB62D70D5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71393" y="3318238"/>
              <a:ext cx="755703" cy="75570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5E4DEE-82CA-491A-896B-30DA6DECC542}"/>
                </a:ext>
              </a:extLst>
            </p:cNvPr>
            <p:cNvSpPr txBox="1"/>
            <p:nvPr/>
          </p:nvSpPr>
          <p:spPr>
            <a:xfrm>
              <a:off x="10325704" y="4105863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건의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077684-891B-4912-9E47-BB2597F5380A}"/>
                </a:ext>
              </a:extLst>
            </p:cNvPr>
            <p:cNvSpPr txBox="1"/>
            <p:nvPr/>
          </p:nvSpPr>
          <p:spPr>
            <a:xfrm>
              <a:off x="10325705" y="2882127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자유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1F7FF6-0FE0-4881-B96C-58284CEB21B3}"/>
                </a:ext>
              </a:extLst>
            </p:cNvPr>
            <p:cNvSpPr txBox="1"/>
            <p:nvPr/>
          </p:nvSpPr>
          <p:spPr>
            <a:xfrm>
              <a:off x="10325706" y="1654071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AC73ED0-F776-42FF-BCB3-7F170872F06C}"/>
                </a:ext>
              </a:extLst>
            </p:cNvPr>
            <p:cNvSpPr/>
            <p:nvPr/>
          </p:nvSpPr>
          <p:spPr>
            <a:xfrm>
              <a:off x="10089190" y="702976"/>
              <a:ext cx="1520107" cy="53227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1" name="그래픽 60" descr="의사봉">
              <a:extLst>
                <a:ext uri="{FF2B5EF4-FFF2-40B4-BE49-F238E27FC236}">
                  <a16:creationId xmlns:a16="http://schemas.microsoft.com/office/drawing/2014/main" id="{26E62A6A-BCD6-481A-86CA-DAB909DA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491052" y="4613217"/>
              <a:ext cx="716382" cy="71638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BC6F852-B5C8-4912-9C84-17E74FFDFB1D}"/>
                </a:ext>
              </a:extLst>
            </p:cNvPr>
            <p:cNvSpPr txBox="1"/>
            <p:nvPr/>
          </p:nvSpPr>
          <p:spPr>
            <a:xfrm>
              <a:off x="10325703" y="5414207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신고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C37E95A-ADD0-450A-9F91-19C88D8CEAD5}"/>
              </a:ext>
            </a:extLst>
          </p:cNvPr>
          <p:cNvGrpSpPr/>
          <p:nvPr/>
        </p:nvGrpSpPr>
        <p:grpSpPr>
          <a:xfrm>
            <a:off x="5995374" y="1108908"/>
            <a:ext cx="1024639" cy="1509979"/>
            <a:chOff x="5583680" y="4858354"/>
            <a:chExt cx="1024639" cy="1509979"/>
          </a:xfrm>
        </p:grpSpPr>
        <p:pic>
          <p:nvPicPr>
            <p:cNvPr id="64" name="그래픽 63" descr="재고 검색">
              <a:extLst>
                <a:ext uri="{FF2B5EF4-FFF2-40B4-BE49-F238E27FC236}">
                  <a16:creationId xmlns:a16="http://schemas.microsoft.com/office/drawing/2014/main" id="{D04A9D23-5AAF-44E1-AEB0-72BEC8C78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638800" y="4858354"/>
              <a:ext cx="914400" cy="91440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0076D8-D207-4E7D-9E08-7212359AD576}"/>
                </a:ext>
              </a:extLst>
            </p:cNvPr>
            <p:cNvSpPr txBox="1"/>
            <p:nvPr/>
          </p:nvSpPr>
          <p:spPr>
            <a:xfrm>
              <a:off x="5583680" y="5722002"/>
              <a:ext cx="10246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최근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번역목록</a:t>
              </a:r>
              <a:endPara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08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3. </a:t>
            </a:r>
            <a:r>
              <a:rPr lang="ko-KR" altLang="en-US" sz="3300" dirty="0"/>
              <a:t>시스템 수행 시나리오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관리자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DBF0B7-7227-4275-8C46-33CD0D03AD57}"/>
              </a:ext>
            </a:extLst>
          </p:cNvPr>
          <p:cNvGrpSpPr/>
          <p:nvPr/>
        </p:nvGrpSpPr>
        <p:grpSpPr>
          <a:xfrm>
            <a:off x="485672" y="3383866"/>
            <a:ext cx="914400" cy="1283732"/>
            <a:chOff x="750776" y="1945080"/>
            <a:chExt cx="914400" cy="1283732"/>
          </a:xfrm>
        </p:grpSpPr>
        <p:pic>
          <p:nvPicPr>
            <p:cNvPr id="13" name="그래픽 12" descr="사용자">
              <a:extLst>
                <a:ext uri="{FF2B5EF4-FFF2-40B4-BE49-F238E27FC236}">
                  <a16:creationId xmlns:a16="http://schemas.microsoft.com/office/drawing/2014/main" id="{405CD168-8CFB-46F3-AB70-97BAB48E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0776" y="1945080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6CEDC4-B733-4418-8AF3-EDEA23F0FDE9}"/>
                </a:ext>
              </a:extLst>
            </p:cNvPr>
            <p:cNvSpPr txBox="1"/>
            <p:nvPr/>
          </p:nvSpPr>
          <p:spPr>
            <a:xfrm>
              <a:off x="769394" y="2859480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BA077D-121F-41EF-953A-51786DB9EBEB}"/>
              </a:ext>
            </a:extLst>
          </p:cNvPr>
          <p:cNvGrpSpPr/>
          <p:nvPr/>
        </p:nvGrpSpPr>
        <p:grpSpPr>
          <a:xfrm>
            <a:off x="2339015" y="3394560"/>
            <a:ext cx="914400" cy="1283732"/>
            <a:chOff x="2614736" y="2926863"/>
            <a:chExt cx="914400" cy="1283732"/>
          </a:xfrm>
        </p:grpSpPr>
        <p:pic>
          <p:nvPicPr>
            <p:cNvPr id="16" name="그래픽 15" descr="인터넷">
              <a:extLst>
                <a:ext uri="{FF2B5EF4-FFF2-40B4-BE49-F238E27FC236}">
                  <a16:creationId xmlns:a16="http://schemas.microsoft.com/office/drawing/2014/main" id="{C96C5770-598A-43ED-94CD-A3CF70FF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614736" y="2926863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CA74CB-0EBE-4A10-9C2D-C6CBCEB22F93}"/>
                </a:ext>
              </a:extLst>
            </p:cNvPr>
            <p:cNvSpPr txBox="1"/>
            <p:nvPr/>
          </p:nvSpPr>
          <p:spPr>
            <a:xfrm>
              <a:off x="2880490" y="3841263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9" name="그래픽 18" descr="오른쪽 화살표">
            <a:extLst>
              <a:ext uri="{FF2B5EF4-FFF2-40B4-BE49-F238E27FC236}">
                <a16:creationId xmlns:a16="http://schemas.microsoft.com/office/drawing/2014/main" id="{00B49807-C8AF-4089-9F1E-CD254D4EE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2340" y="3429000"/>
            <a:ext cx="914400" cy="914400"/>
          </a:xfrm>
          <a:prstGeom prst="rect">
            <a:avLst/>
          </a:prstGeom>
        </p:spPr>
      </p:pic>
      <p:pic>
        <p:nvPicPr>
          <p:cNvPr id="21" name="그래픽 20" descr="오른쪽 화살표">
            <a:extLst>
              <a:ext uri="{FF2B5EF4-FFF2-40B4-BE49-F238E27FC236}">
                <a16:creationId xmlns:a16="http://schemas.microsoft.com/office/drawing/2014/main" id="{313AA867-0179-4D13-8C1B-08D271223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7389" y="3429000"/>
            <a:ext cx="914400" cy="9144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20B919-4A93-4A9D-A3AF-A14A726BE8FE}"/>
              </a:ext>
            </a:extLst>
          </p:cNvPr>
          <p:cNvGrpSpPr/>
          <p:nvPr/>
        </p:nvGrpSpPr>
        <p:grpSpPr>
          <a:xfrm>
            <a:off x="4633173" y="3442835"/>
            <a:ext cx="914400" cy="1501762"/>
            <a:chOff x="2435538" y="4692172"/>
            <a:chExt cx="914400" cy="1501762"/>
          </a:xfrm>
        </p:grpSpPr>
        <p:pic>
          <p:nvPicPr>
            <p:cNvPr id="23" name="그래픽 22" descr="사람들과 함께 사이클링 ">
              <a:extLst>
                <a:ext uri="{FF2B5EF4-FFF2-40B4-BE49-F238E27FC236}">
                  <a16:creationId xmlns:a16="http://schemas.microsoft.com/office/drawing/2014/main" id="{53D5632C-6E7F-4744-9302-1F8ECEB4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5538" y="4692172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949F66-7F2A-4AF7-884C-7C62461886E2}"/>
                </a:ext>
              </a:extLst>
            </p:cNvPr>
            <p:cNvSpPr txBox="1"/>
            <p:nvPr/>
          </p:nvSpPr>
          <p:spPr>
            <a:xfrm>
              <a:off x="2435538" y="5547603"/>
              <a:ext cx="8146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관리자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80C81D-7914-4652-AA01-243F7C8E5A1A}"/>
              </a:ext>
            </a:extLst>
          </p:cNvPr>
          <p:cNvGrpSpPr/>
          <p:nvPr/>
        </p:nvGrpSpPr>
        <p:grpSpPr>
          <a:xfrm>
            <a:off x="6892081" y="3243004"/>
            <a:ext cx="1292341" cy="1222620"/>
            <a:chOff x="7573743" y="1919721"/>
            <a:chExt cx="1292341" cy="1222620"/>
          </a:xfrm>
        </p:grpSpPr>
        <p:pic>
          <p:nvPicPr>
            <p:cNvPr id="27" name="그래픽 26" descr="고객 리뷰">
              <a:extLst>
                <a:ext uri="{FF2B5EF4-FFF2-40B4-BE49-F238E27FC236}">
                  <a16:creationId xmlns:a16="http://schemas.microsoft.com/office/drawing/2014/main" id="{04F365AC-DC10-450A-A9B3-8C20184F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797519" y="1919721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FBA6D7-B1C3-4053-A326-CC45CF5B02F8}"/>
                </a:ext>
              </a:extLst>
            </p:cNvPr>
            <p:cNvSpPr txBox="1"/>
            <p:nvPr/>
          </p:nvSpPr>
          <p:spPr>
            <a:xfrm>
              <a:off x="7573743" y="2773009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게시판 관리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4EC11B-8822-42E5-AD7E-0A2927B77D17}"/>
              </a:ext>
            </a:extLst>
          </p:cNvPr>
          <p:cNvGrpSpPr/>
          <p:nvPr/>
        </p:nvGrpSpPr>
        <p:grpSpPr>
          <a:xfrm>
            <a:off x="6980841" y="1573539"/>
            <a:ext cx="1082348" cy="1232980"/>
            <a:chOff x="5554826" y="4858354"/>
            <a:chExt cx="1082348" cy="1232980"/>
          </a:xfrm>
        </p:grpSpPr>
        <p:pic>
          <p:nvPicPr>
            <p:cNvPr id="30" name="그래픽 29" descr="남자 집단">
              <a:extLst>
                <a:ext uri="{FF2B5EF4-FFF2-40B4-BE49-F238E27FC236}">
                  <a16:creationId xmlns:a16="http://schemas.microsoft.com/office/drawing/2014/main" id="{48A55DD9-EAF9-4417-BABF-2319E7C4A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638800" y="4858354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92BDB7-C159-470B-BB76-234B9C471F5A}"/>
                </a:ext>
              </a:extLst>
            </p:cNvPr>
            <p:cNvSpPr txBox="1"/>
            <p:nvPr/>
          </p:nvSpPr>
          <p:spPr>
            <a:xfrm>
              <a:off x="5554826" y="5722002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 관리</a:t>
              </a:r>
              <a:endParaRPr kumimoji="0" lang="en-US" altLang="ko-KR" sz="1800" b="0" i="0" u="none" strike="noStrike" kern="1200" cap="none" spc="0" normalizeH="0" baseline="0" noProof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2" name="그래픽 31" descr="오른쪽 화살표">
            <a:extLst>
              <a:ext uri="{FF2B5EF4-FFF2-40B4-BE49-F238E27FC236}">
                <a16:creationId xmlns:a16="http://schemas.microsoft.com/office/drawing/2014/main" id="{58AABC40-CC6C-4F22-BBDD-533E69573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9306" y="3429000"/>
            <a:ext cx="914400" cy="914400"/>
          </a:xfrm>
          <a:prstGeom prst="rect">
            <a:avLst/>
          </a:prstGeom>
        </p:spPr>
      </p:pic>
      <p:pic>
        <p:nvPicPr>
          <p:cNvPr id="33" name="그래픽 32" descr="오른쪽 화살표">
            <a:extLst>
              <a:ext uri="{FF2B5EF4-FFF2-40B4-BE49-F238E27FC236}">
                <a16:creationId xmlns:a16="http://schemas.microsoft.com/office/drawing/2014/main" id="{C26E90FE-46BA-4FEB-B278-1B2FC17B9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926917">
            <a:off x="5727149" y="2404965"/>
            <a:ext cx="914400" cy="914400"/>
          </a:xfrm>
          <a:prstGeom prst="rect">
            <a:avLst/>
          </a:prstGeom>
        </p:spPr>
      </p:pic>
      <p:pic>
        <p:nvPicPr>
          <p:cNvPr id="34" name="그래픽 33" descr="오른쪽 화살표">
            <a:extLst>
              <a:ext uri="{FF2B5EF4-FFF2-40B4-BE49-F238E27FC236}">
                <a16:creationId xmlns:a16="http://schemas.microsoft.com/office/drawing/2014/main" id="{79684FAC-0E33-42F5-A432-26D4FB1AB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9881" y="3429000"/>
            <a:ext cx="914400" cy="9144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BAF632F4-0373-4361-87CD-76198BBC8BF3}"/>
              </a:ext>
            </a:extLst>
          </p:cNvPr>
          <p:cNvGrpSpPr/>
          <p:nvPr/>
        </p:nvGrpSpPr>
        <p:grpSpPr>
          <a:xfrm>
            <a:off x="9407528" y="1155393"/>
            <a:ext cx="1520107" cy="5322777"/>
            <a:chOff x="10089190" y="702976"/>
            <a:chExt cx="1520107" cy="5322777"/>
          </a:xfrm>
        </p:grpSpPr>
        <p:pic>
          <p:nvPicPr>
            <p:cNvPr id="36" name="그래픽 35" descr="포스트잇">
              <a:extLst>
                <a:ext uri="{FF2B5EF4-FFF2-40B4-BE49-F238E27FC236}">
                  <a16:creationId xmlns:a16="http://schemas.microsoft.com/office/drawing/2014/main" id="{D39267A8-3A47-4663-9E33-57E447B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80987" y="832247"/>
              <a:ext cx="755703" cy="755703"/>
            </a:xfrm>
            <a:prstGeom prst="rect">
              <a:avLst/>
            </a:prstGeom>
          </p:spPr>
        </p:pic>
        <p:pic>
          <p:nvPicPr>
            <p:cNvPr id="37" name="그래픽 36" descr="휘갈겨 쓰다">
              <a:extLst>
                <a:ext uri="{FF2B5EF4-FFF2-40B4-BE49-F238E27FC236}">
                  <a16:creationId xmlns:a16="http://schemas.microsoft.com/office/drawing/2014/main" id="{A120A5B3-CDF6-4AEC-B7FE-E537642C0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478064" y="2127486"/>
              <a:ext cx="755703" cy="755703"/>
            </a:xfrm>
            <a:prstGeom prst="rect">
              <a:avLst/>
            </a:prstGeom>
          </p:spPr>
        </p:pic>
        <p:pic>
          <p:nvPicPr>
            <p:cNvPr id="38" name="그래픽 37" descr="꽉 쥔 주먹">
              <a:extLst>
                <a:ext uri="{FF2B5EF4-FFF2-40B4-BE49-F238E27FC236}">
                  <a16:creationId xmlns:a16="http://schemas.microsoft.com/office/drawing/2014/main" id="{8DA28DF1-4889-45D9-AE7A-8A702643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471393" y="3318238"/>
              <a:ext cx="755703" cy="75570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99D5E4-EB91-461E-B319-6AC98177FF93}"/>
                </a:ext>
              </a:extLst>
            </p:cNvPr>
            <p:cNvSpPr txBox="1"/>
            <p:nvPr/>
          </p:nvSpPr>
          <p:spPr>
            <a:xfrm>
              <a:off x="10325704" y="4105863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건의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DA8A72-519A-42CF-ACD2-C35955162C78}"/>
                </a:ext>
              </a:extLst>
            </p:cNvPr>
            <p:cNvSpPr txBox="1"/>
            <p:nvPr/>
          </p:nvSpPr>
          <p:spPr>
            <a:xfrm>
              <a:off x="10325705" y="2882127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자유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560CCF-54B6-46EF-BA25-8E698C6571E5}"/>
                </a:ext>
              </a:extLst>
            </p:cNvPr>
            <p:cNvSpPr txBox="1"/>
            <p:nvPr/>
          </p:nvSpPr>
          <p:spPr>
            <a:xfrm>
              <a:off x="10325706" y="1654071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8B5D987F-FFF1-4D5D-9D2B-07DFFD22A59A}"/>
                </a:ext>
              </a:extLst>
            </p:cNvPr>
            <p:cNvSpPr/>
            <p:nvPr/>
          </p:nvSpPr>
          <p:spPr>
            <a:xfrm>
              <a:off x="10089190" y="702976"/>
              <a:ext cx="1520107" cy="53227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3" name="그래픽 42" descr="의사봉">
              <a:extLst>
                <a:ext uri="{FF2B5EF4-FFF2-40B4-BE49-F238E27FC236}">
                  <a16:creationId xmlns:a16="http://schemas.microsoft.com/office/drawing/2014/main" id="{DC55F426-C25A-4EE2-B155-09534AD9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91052" y="4613217"/>
              <a:ext cx="716382" cy="71638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1DFB65-5954-4801-84A4-E642BCF2AAE6}"/>
                </a:ext>
              </a:extLst>
            </p:cNvPr>
            <p:cNvSpPr txBox="1"/>
            <p:nvPr/>
          </p:nvSpPr>
          <p:spPr>
            <a:xfrm>
              <a:off x="10325703" y="5414207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신고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게시판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68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4. </a:t>
            </a:r>
            <a:r>
              <a:rPr lang="ko-KR" altLang="en-US" sz="3300" dirty="0"/>
              <a:t>시스템 구성도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전체 시스템 구성도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" name="그래픽 30" descr="온라인 네트워크">
            <a:extLst>
              <a:ext uri="{FF2B5EF4-FFF2-40B4-BE49-F238E27FC236}">
                <a16:creationId xmlns:a16="http://schemas.microsoft.com/office/drawing/2014/main" id="{C0CDD942-CBD3-420B-8981-45B35D40B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489" y="3214509"/>
            <a:ext cx="1617601" cy="1385710"/>
          </a:xfrm>
          <a:prstGeom prst="rect">
            <a:avLst/>
          </a:prstGeom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EAC81F2-0B46-4C5F-902B-CA7F89684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21510"/>
              </p:ext>
            </p:extLst>
          </p:nvPr>
        </p:nvGraphicFramePr>
        <p:xfrm>
          <a:off x="223904" y="4720566"/>
          <a:ext cx="2100195" cy="154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195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</a:tblGrid>
              <a:tr h="2713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앱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59119"/>
                  </a:ext>
                </a:extLst>
              </a:tr>
              <a:tr h="2713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사진 업로드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26245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변환된 텍스트 출력</a:t>
                      </a:r>
                      <a:endParaRPr 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37768"/>
                  </a:ext>
                </a:extLst>
              </a:tr>
              <a:tr h="321334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음성과 변환 목록 출력</a:t>
                      </a:r>
                      <a:endParaRPr 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560369"/>
                  </a:ext>
                </a:extLst>
              </a:tr>
              <a:tr h="2713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게시판</a:t>
                      </a:r>
                      <a:endParaRPr 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42595"/>
                  </a:ext>
                </a:extLst>
              </a:tr>
            </a:tbl>
          </a:graphicData>
        </a:graphic>
      </p:graphicFrame>
      <p:pic>
        <p:nvPicPr>
          <p:cNvPr id="33" name="그래픽 32" descr="서버">
            <a:extLst>
              <a:ext uri="{FF2B5EF4-FFF2-40B4-BE49-F238E27FC236}">
                <a16:creationId xmlns:a16="http://schemas.microsoft.com/office/drawing/2014/main" id="{4BD5F611-CF7C-4D3C-94A6-2475CA70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4272" y="1233818"/>
            <a:ext cx="1222780" cy="1193794"/>
          </a:xfrm>
          <a:prstGeom prst="rect">
            <a:avLst/>
          </a:prstGeom>
        </p:spPr>
      </p:pic>
      <p:pic>
        <p:nvPicPr>
          <p:cNvPr id="35" name="그래픽 4" descr="인터넷">
            <a:extLst>
              <a:ext uri="{FF2B5EF4-FFF2-40B4-BE49-F238E27FC236}">
                <a16:creationId xmlns:a16="http://schemas.microsoft.com/office/drawing/2014/main" id="{49303657-EEFB-489D-91A8-B57554460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5179" y="1275361"/>
            <a:ext cx="1239867" cy="1110144"/>
          </a:xfrm>
          <a:prstGeom prst="rect">
            <a:avLst/>
          </a:prstGeom>
        </p:spPr>
      </p:pic>
      <p:pic>
        <p:nvPicPr>
          <p:cNvPr id="36" name="그래픽 35" descr="데이터베이스">
            <a:extLst>
              <a:ext uri="{FF2B5EF4-FFF2-40B4-BE49-F238E27FC236}">
                <a16:creationId xmlns:a16="http://schemas.microsoft.com/office/drawing/2014/main" id="{F6F25A33-295E-4632-93C1-5B446BDDD8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7069" y="4262292"/>
            <a:ext cx="1367688" cy="1032895"/>
          </a:xfrm>
          <a:prstGeom prst="rect">
            <a:avLst/>
          </a:prstGeom>
        </p:spPr>
      </p:pic>
      <p:graphicFrame>
        <p:nvGraphicFramePr>
          <p:cNvPr id="37" name="표 31">
            <a:extLst>
              <a:ext uri="{FF2B5EF4-FFF2-40B4-BE49-F238E27FC236}">
                <a16:creationId xmlns:a16="http://schemas.microsoft.com/office/drawing/2014/main" id="{F18CDF1E-E62E-4124-B4F8-8350896E4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608335"/>
              </p:ext>
            </p:extLst>
          </p:nvPr>
        </p:nvGraphicFramePr>
        <p:xfrm>
          <a:off x="6089448" y="2362541"/>
          <a:ext cx="1809939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939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</a:tblGrid>
              <a:tr h="2890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081251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업로드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49141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변환된 텍스트 출력</a:t>
                      </a:r>
                      <a:endParaRPr 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85606"/>
                  </a:ext>
                </a:extLst>
              </a:tr>
              <a:tr h="491417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음성과 변환 목록 출력</a:t>
                      </a:r>
                      <a:endParaRPr 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37768"/>
                  </a:ext>
                </a:extLst>
              </a:tr>
              <a:tr h="28906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</a:t>
                      </a:r>
                      <a:endParaRPr 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42595"/>
                  </a:ext>
                </a:extLst>
              </a:tr>
            </a:tbl>
          </a:graphicData>
        </a:graphic>
      </p:graphicFrame>
      <p:graphicFrame>
        <p:nvGraphicFramePr>
          <p:cNvPr id="38" name="표 31">
            <a:extLst>
              <a:ext uri="{FF2B5EF4-FFF2-40B4-BE49-F238E27FC236}">
                <a16:creationId xmlns:a16="http://schemas.microsoft.com/office/drawing/2014/main" id="{4572D009-D9A0-4022-8179-9BB620FD6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07446"/>
              </p:ext>
            </p:extLst>
          </p:nvPr>
        </p:nvGraphicFramePr>
        <p:xfrm>
          <a:off x="5527171" y="5313551"/>
          <a:ext cx="2466559" cy="989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559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</a:tblGrid>
              <a:tr h="2404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976533"/>
                  </a:ext>
                </a:extLst>
              </a:tr>
              <a:tr h="24045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관리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379586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별 데이터 관리</a:t>
                      </a:r>
                      <a:endParaRPr 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37768"/>
                  </a:ext>
                </a:extLst>
              </a:tr>
            </a:tbl>
          </a:graphicData>
        </a:graphic>
      </p:graphicFrame>
      <p:pic>
        <p:nvPicPr>
          <p:cNvPr id="39" name="Picture 2" descr="Arduino Board Icons - Download Free Vector Icons | Noun Project">
            <a:extLst>
              <a:ext uri="{FF2B5EF4-FFF2-40B4-BE49-F238E27FC236}">
                <a16:creationId xmlns:a16="http://schemas.microsoft.com/office/drawing/2014/main" id="{E3E09A38-D083-473B-9658-F03A83C9E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474" y="3568980"/>
            <a:ext cx="1777721" cy="159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1">
            <a:extLst>
              <a:ext uri="{FF2B5EF4-FFF2-40B4-BE49-F238E27FC236}">
                <a16:creationId xmlns:a16="http://schemas.microsoft.com/office/drawing/2014/main" id="{AE33C6AB-16F7-4711-AE8A-E9D668DEB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763429"/>
              </p:ext>
            </p:extLst>
          </p:nvPr>
        </p:nvGraphicFramePr>
        <p:xfrm>
          <a:off x="9200383" y="5021480"/>
          <a:ext cx="2017902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902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</a:tblGrid>
              <a:tr h="2713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아두이노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99585"/>
                  </a:ext>
                </a:extLst>
              </a:tr>
              <a:tr h="2713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통신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24240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텍스트를 점자로 변환</a:t>
                      </a:r>
                      <a:endParaRPr 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37768"/>
                  </a:ext>
                </a:extLst>
              </a:tr>
              <a:tr h="2713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출력</a:t>
                      </a:r>
                      <a:endParaRPr 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322621"/>
                  </a:ext>
                </a:extLst>
              </a:tr>
            </a:tbl>
          </a:graphicData>
        </a:graphic>
      </p:graphicFrame>
      <p:pic>
        <p:nvPicPr>
          <p:cNvPr id="41" name="그래픽 40" descr="서버">
            <a:extLst>
              <a:ext uri="{FF2B5EF4-FFF2-40B4-BE49-F238E27FC236}">
                <a16:creationId xmlns:a16="http://schemas.microsoft.com/office/drawing/2014/main" id="{DFE6B7D7-46D5-404D-98D7-A2BFA451B5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44911" y="1172780"/>
            <a:ext cx="1222780" cy="1314990"/>
          </a:xfrm>
          <a:prstGeom prst="rect">
            <a:avLst/>
          </a:prstGeom>
        </p:spPr>
      </p:pic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FF4C1C4-CECC-49F5-896A-EAE3AD601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91613"/>
              </p:ext>
            </p:extLst>
          </p:nvPr>
        </p:nvGraphicFramePr>
        <p:xfrm>
          <a:off x="10209335" y="2411839"/>
          <a:ext cx="122278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781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</a:tblGrid>
              <a:tr h="2713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서버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88598"/>
                  </a:ext>
                </a:extLst>
              </a:tr>
              <a:tr h="271322">
                <a:tc>
                  <a:txBody>
                    <a:bodyPr/>
                    <a:lstStyle/>
                    <a:p>
                      <a:pPr marL="285750" indent="-2857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관리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143824">
                <a:tc>
                  <a:txBody>
                    <a:bodyPr/>
                    <a:lstStyle/>
                    <a:p>
                      <a:pPr marL="285750" indent="-28575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DB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연동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184188"/>
                  </a:ext>
                </a:extLst>
              </a:tr>
            </a:tbl>
          </a:graphicData>
        </a:graphic>
      </p:graphicFrame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F9BB7F5-4A14-4088-999F-61E4B8ADCAE4}"/>
              </a:ext>
            </a:extLst>
          </p:cNvPr>
          <p:cNvCxnSpPr>
            <a:cxnSpLocks/>
            <a:stCxn id="41" idx="1"/>
            <a:endCxn id="35" idx="3"/>
          </p:cNvCxnSpPr>
          <p:nvPr/>
        </p:nvCxnSpPr>
        <p:spPr>
          <a:xfrm rot="10800000" flipV="1">
            <a:off x="7575047" y="1830275"/>
            <a:ext cx="2669865" cy="158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tx1"/>
            </a:solidFill>
            <a:round/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52001A6-651B-4CFB-8198-1CD804FCD814}"/>
              </a:ext>
            </a:extLst>
          </p:cNvPr>
          <p:cNvCxnSpPr>
            <a:cxnSpLocks/>
            <a:stCxn id="32" idx="2"/>
            <a:endCxn id="40" idx="2"/>
          </p:cNvCxnSpPr>
          <p:nvPr/>
        </p:nvCxnSpPr>
        <p:spPr>
          <a:xfrm rot="5400000" flipH="1" flipV="1">
            <a:off x="5731457" y="1783223"/>
            <a:ext cx="20420" cy="8935333"/>
          </a:xfrm>
          <a:prstGeom prst="bentConnector3">
            <a:avLst>
              <a:gd name="adj1" fmla="val -1119491"/>
            </a:avLst>
          </a:prstGeom>
          <a:ln w="28575" cap="rnd">
            <a:solidFill>
              <a:schemeClr val="tx1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2">
            <a:extLst>
              <a:ext uri="{FF2B5EF4-FFF2-40B4-BE49-F238E27FC236}">
                <a16:creationId xmlns:a16="http://schemas.microsoft.com/office/drawing/2014/main" id="{42461B8C-82D0-416C-8373-6CFA612E3F3D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 flipV="1">
            <a:off x="2501475" y="4778740"/>
            <a:ext cx="3545594" cy="1037860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tx1"/>
            </a:solidFill>
            <a:round/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2">
            <a:extLst>
              <a:ext uri="{FF2B5EF4-FFF2-40B4-BE49-F238E27FC236}">
                <a16:creationId xmlns:a16="http://schemas.microsoft.com/office/drawing/2014/main" id="{D666A1A3-AC78-4483-9667-BB489ADE2BC8}"/>
              </a:ext>
            </a:extLst>
          </p:cNvPr>
          <p:cNvCxnSpPr>
            <a:cxnSpLocks/>
            <a:stCxn id="33" idx="1"/>
            <a:endCxn id="31" idx="3"/>
          </p:cNvCxnSpPr>
          <p:nvPr/>
        </p:nvCxnSpPr>
        <p:spPr>
          <a:xfrm rot="10800000" flipV="1">
            <a:off x="1947090" y="1830714"/>
            <a:ext cx="1447182" cy="2076649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tx1"/>
            </a:solidFill>
            <a:round/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2">
            <a:extLst>
              <a:ext uri="{FF2B5EF4-FFF2-40B4-BE49-F238E27FC236}">
                <a16:creationId xmlns:a16="http://schemas.microsoft.com/office/drawing/2014/main" id="{D7469288-3DB2-4F55-900E-C6160E9AFDCD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rot="10800000" flipV="1">
            <a:off x="4617053" y="1830433"/>
            <a:ext cx="1718127" cy="282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tx1"/>
            </a:solidFill>
            <a:round/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2">
            <a:extLst>
              <a:ext uri="{FF2B5EF4-FFF2-40B4-BE49-F238E27FC236}">
                <a16:creationId xmlns:a16="http://schemas.microsoft.com/office/drawing/2014/main" id="{0CA5B180-BCD3-4B78-AFAC-F766FE8E4E68}"/>
              </a:ext>
            </a:extLst>
          </p:cNvPr>
          <p:cNvCxnSpPr>
            <a:cxnSpLocks/>
            <a:stCxn id="42" idx="1"/>
            <a:endCxn id="36" idx="3"/>
          </p:cNvCxnSpPr>
          <p:nvPr/>
        </p:nvCxnSpPr>
        <p:spPr>
          <a:xfrm rot="10800000" flipV="1">
            <a:off x="7414757" y="2869038"/>
            <a:ext cx="2794578" cy="1909701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tx1"/>
            </a:solidFill>
            <a:round/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2F6F670D-74A5-49A1-A0B2-D4B4F09C2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963927"/>
              </p:ext>
            </p:extLst>
          </p:nvPr>
        </p:nvGraphicFramePr>
        <p:xfrm>
          <a:off x="3158518" y="2482026"/>
          <a:ext cx="212468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682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</a:tblGrid>
              <a:tr h="2713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백엔드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서버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872080"/>
                  </a:ext>
                </a:extLst>
              </a:tr>
              <a:tr h="2713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전처리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22307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텍스트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37768"/>
                  </a:ext>
                </a:extLst>
              </a:tr>
              <a:tr h="2713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후처리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42595"/>
                  </a:ext>
                </a:extLst>
              </a:tr>
              <a:tr h="27132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연동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106517"/>
                  </a:ext>
                </a:extLst>
              </a:tr>
            </a:tbl>
          </a:graphicData>
        </a:graphic>
      </p:graphicFrame>
      <p:cxnSp>
        <p:nvCxnSpPr>
          <p:cNvPr id="50" name="연결선: 꺾임 42">
            <a:extLst>
              <a:ext uri="{FF2B5EF4-FFF2-40B4-BE49-F238E27FC236}">
                <a16:creationId xmlns:a16="http://schemas.microsoft.com/office/drawing/2014/main" id="{AD3F39CE-2476-4480-88CF-DF3C34B9D269}"/>
              </a:ext>
            </a:extLst>
          </p:cNvPr>
          <p:cNvCxnSpPr>
            <a:cxnSpLocks/>
            <a:stCxn id="49" idx="2"/>
          </p:cNvCxnSpPr>
          <p:nvPr/>
        </p:nvCxnSpPr>
        <p:spPr>
          <a:xfrm rot="16200000" flipH="1">
            <a:off x="4892519" y="3334365"/>
            <a:ext cx="560899" cy="1904219"/>
          </a:xfrm>
          <a:prstGeom prst="bentConnector2">
            <a:avLst/>
          </a:prstGeom>
          <a:ln w="38100" cap="rnd">
            <a:solidFill>
              <a:schemeClr val="tx1"/>
            </a:solidFill>
            <a:round/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2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19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 흐름도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9674000">
            <a:extLst>
              <a:ext uri="{FF2B5EF4-FFF2-40B4-BE49-F238E27FC236}">
                <a16:creationId xmlns:a16="http://schemas.microsoft.com/office/drawing/2014/main" id="{D84B3759-E065-4B5F-9194-2A2C80B4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91" y="1414882"/>
            <a:ext cx="7367452" cy="52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32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894" y="704494"/>
            <a:ext cx="8712202" cy="567808"/>
          </a:xfrm>
        </p:spPr>
        <p:txBody>
          <a:bodyPr/>
          <a:lstStyle/>
          <a:p>
            <a:r>
              <a:rPr lang="ko-KR" altLang="en-US" sz="4000" dirty="0"/>
              <a:t>목차</a:t>
            </a:r>
            <a:endParaRPr lang="en-US" altLang="ko-KR" sz="40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3200D-7074-49C3-8F59-32CC4431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L@RGO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A5D22568-A04B-4A9B-935B-599A8D9E156D}"/>
              </a:ext>
            </a:extLst>
          </p:cNvPr>
          <p:cNvSpPr txBox="1">
            <a:spLocks/>
          </p:cNvSpPr>
          <p:nvPr/>
        </p:nvSpPr>
        <p:spPr>
          <a:xfrm>
            <a:off x="772655" y="1996393"/>
            <a:ext cx="2539318" cy="1081617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1.1  </a:t>
            </a:r>
            <a:r>
              <a:rPr lang="ko-KR" altLang="en-US" sz="1100" dirty="0"/>
              <a:t>지난 지적사항에 대한 답변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1.2 </a:t>
            </a:r>
            <a:r>
              <a:rPr lang="ko-KR" altLang="en-US" sz="1100" dirty="0"/>
              <a:t>연구 개발 배경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1.3 </a:t>
            </a:r>
            <a:r>
              <a:rPr lang="ko-KR" altLang="en-US" sz="1100" dirty="0"/>
              <a:t>연구 개발 목표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1.4 </a:t>
            </a:r>
            <a:r>
              <a:rPr lang="ko-KR" altLang="en-US" sz="1100" dirty="0"/>
              <a:t>연구 개발 효과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1EF415DA-3B07-42BA-B2B9-2607593AB466}"/>
              </a:ext>
            </a:extLst>
          </p:cNvPr>
          <p:cNvSpPr txBox="1">
            <a:spLocks/>
          </p:cNvSpPr>
          <p:nvPr/>
        </p:nvSpPr>
        <p:spPr>
          <a:xfrm>
            <a:off x="94348" y="1473026"/>
            <a:ext cx="2857180" cy="408089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1. </a:t>
            </a:r>
            <a:r>
              <a:rPr lang="ko-KR" altLang="en-US" sz="2000" dirty="0"/>
              <a:t>졸업 연구 개요</a:t>
            </a:r>
            <a:endParaRPr lang="en-US" altLang="ko-KR" sz="2000" dirty="0"/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84A415D9-F5E3-4C2C-8F1C-011E6931ACFE}"/>
              </a:ext>
            </a:extLst>
          </p:cNvPr>
          <p:cNvSpPr txBox="1">
            <a:spLocks/>
          </p:cNvSpPr>
          <p:nvPr/>
        </p:nvSpPr>
        <p:spPr>
          <a:xfrm>
            <a:off x="3418094" y="1890669"/>
            <a:ext cx="3167891" cy="1081617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2.1  </a:t>
            </a:r>
            <a:r>
              <a:rPr lang="en-US" altLang="ko-KR" sz="1100" dirty="0" err="1"/>
              <a:t>eDotXpress</a:t>
            </a:r>
            <a:r>
              <a:rPr lang="en-US" altLang="ko-KR" sz="1100" dirty="0"/>
              <a:t> Report</a:t>
            </a:r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2.2 </a:t>
            </a:r>
            <a:r>
              <a:rPr lang="ko-KR" altLang="en-US" sz="1100" dirty="0" err="1"/>
              <a:t>오돌톨뷰어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2.3 Device</a:t>
            </a:r>
            <a:r>
              <a:rPr lang="ko-KR" altLang="en-US" sz="1100" dirty="0"/>
              <a:t> </a:t>
            </a:r>
            <a:r>
              <a:rPr lang="en-US" altLang="ko-KR" sz="1100" dirty="0"/>
              <a:t>Translates</a:t>
            </a:r>
            <a:r>
              <a:rPr lang="ko-KR" altLang="en-US" sz="1100" dirty="0"/>
              <a:t> </a:t>
            </a:r>
            <a:r>
              <a:rPr lang="en-US" altLang="ko-KR" sz="1100" dirty="0"/>
              <a:t>Text</a:t>
            </a:r>
            <a:r>
              <a:rPr lang="ko-KR" altLang="en-US" sz="1100" dirty="0"/>
              <a:t> </a:t>
            </a:r>
            <a:r>
              <a:rPr lang="en-US" altLang="ko-KR" sz="1100" dirty="0"/>
              <a:t>To Braille In Real Time</a:t>
            </a:r>
          </a:p>
          <a:p>
            <a:pPr algn="l"/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2A172F3E-A1EC-4CEE-815C-ACF83B3D10FA}"/>
              </a:ext>
            </a:extLst>
          </p:cNvPr>
          <p:cNvSpPr txBox="1">
            <a:spLocks/>
          </p:cNvSpPr>
          <p:nvPr/>
        </p:nvSpPr>
        <p:spPr>
          <a:xfrm>
            <a:off x="2628954" y="1470853"/>
            <a:ext cx="3094845" cy="41976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2. </a:t>
            </a:r>
            <a:r>
              <a:rPr lang="ko-KR" altLang="en-US" sz="2000" dirty="0"/>
              <a:t>관련 연구 및 사례</a:t>
            </a:r>
            <a:endParaRPr lang="en-US" altLang="ko-KR" sz="2000" dirty="0"/>
          </a:p>
        </p:txBody>
      </p:sp>
      <p:sp>
        <p:nvSpPr>
          <p:cNvPr id="24" name="제목 3">
            <a:extLst>
              <a:ext uri="{FF2B5EF4-FFF2-40B4-BE49-F238E27FC236}">
                <a16:creationId xmlns:a16="http://schemas.microsoft.com/office/drawing/2014/main" id="{68FFC611-B937-421B-B4A7-7432B907DD6F}"/>
              </a:ext>
            </a:extLst>
          </p:cNvPr>
          <p:cNvSpPr txBox="1">
            <a:spLocks/>
          </p:cNvSpPr>
          <p:nvPr/>
        </p:nvSpPr>
        <p:spPr>
          <a:xfrm>
            <a:off x="6674460" y="2039699"/>
            <a:ext cx="2276240" cy="1081617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3.1  </a:t>
            </a:r>
            <a:r>
              <a:rPr lang="ko-KR" altLang="en-US" sz="1100" dirty="0"/>
              <a:t>로그인을 하지 않은 사용자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3.2  </a:t>
            </a:r>
            <a:r>
              <a:rPr lang="ko-KR" altLang="en-US" sz="1100" dirty="0"/>
              <a:t>로그인을 한 사용자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3.3  </a:t>
            </a:r>
            <a:r>
              <a:rPr lang="ko-KR" altLang="en-US" sz="1100" dirty="0"/>
              <a:t>웹  사용자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3.4  </a:t>
            </a:r>
            <a:r>
              <a:rPr lang="ko-KR" altLang="en-US" sz="1100" dirty="0"/>
              <a:t>관리자 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5" name="제목 3">
            <a:extLst>
              <a:ext uri="{FF2B5EF4-FFF2-40B4-BE49-F238E27FC236}">
                <a16:creationId xmlns:a16="http://schemas.microsoft.com/office/drawing/2014/main" id="{4AFB9887-3955-4F29-8B8A-C0410A4E81F7}"/>
              </a:ext>
            </a:extLst>
          </p:cNvPr>
          <p:cNvSpPr txBox="1">
            <a:spLocks/>
          </p:cNvSpPr>
          <p:nvPr/>
        </p:nvSpPr>
        <p:spPr>
          <a:xfrm>
            <a:off x="5861983" y="1470853"/>
            <a:ext cx="3573817" cy="41976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3. </a:t>
            </a:r>
            <a:r>
              <a:rPr lang="ko-KR" altLang="en-US" sz="2000" dirty="0"/>
              <a:t>시스템 수행 시나리오</a:t>
            </a:r>
            <a:endParaRPr lang="en-US" altLang="ko-KR" sz="2000" dirty="0"/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F063C86D-79BF-4EC9-BC2C-51B663491B4C}"/>
              </a:ext>
            </a:extLst>
          </p:cNvPr>
          <p:cNvSpPr txBox="1">
            <a:spLocks/>
          </p:cNvSpPr>
          <p:nvPr/>
        </p:nvSpPr>
        <p:spPr>
          <a:xfrm>
            <a:off x="9901361" y="1770522"/>
            <a:ext cx="2539318" cy="296862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4.1  </a:t>
            </a:r>
            <a:r>
              <a:rPr lang="ko-KR" altLang="en-US" sz="1100" dirty="0"/>
              <a:t>전체 시스템 구성도</a:t>
            </a:r>
            <a:endParaRPr lang="en-US" altLang="ko-KR" sz="1100" dirty="0"/>
          </a:p>
        </p:txBody>
      </p:sp>
      <p:sp>
        <p:nvSpPr>
          <p:cNvPr id="28" name="제목 3">
            <a:extLst>
              <a:ext uri="{FF2B5EF4-FFF2-40B4-BE49-F238E27FC236}">
                <a16:creationId xmlns:a16="http://schemas.microsoft.com/office/drawing/2014/main" id="{BBB5D210-6E8B-4A51-883C-35780A6149D8}"/>
              </a:ext>
            </a:extLst>
          </p:cNvPr>
          <p:cNvSpPr txBox="1">
            <a:spLocks/>
          </p:cNvSpPr>
          <p:nvPr/>
        </p:nvSpPr>
        <p:spPr>
          <a:xfrm>
            <a:off x="9088884" y="1472346"/>
            <a:ext cx="2857180" cy="41976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4. </a:t>
            </a:r>
            <a:r>
              <a:rPr lang="ko-KR" altLang="en-US" sz="2000" dirty="0"/>
              <a:t>시스템 구성도</a:t>
            </a:r>
            <a:endParaRPr lang="en-US" altLang="ko-KR" sz="2000" dirty="0"/>
          </a:p>
        </p:txBody>
      </p:sp>
      <p:sp>
        <p:nvSpPr>
          <p:cNvPr id="29" name="제목 3">
            <a:extLst>
              <a:ext uri="{FF2B5EF4-FFF2-40B4-BE49-F238E27FC236}">
                <a16:creationId xmlns:a16="http://schemas.microsoft.com/office/drawing/2014/main" id="{933524F6-5BBF-441C-9423-3742F4D8BD0E}"/>
              </a:ext>
            </a:extLst>
          </p:cNvPr>
          <p:cNvSpPr txBox="1">
            <a:spLocks/>
          </p:cNvSpPr>
          <p:nvPr/>
        </p:nvSpPr>
        <p:spPr>
          <a:xfrm>
            <a:off x="848531" y="4039864"/>
            <a:ext cx="2454184" cy="1081617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5.1  </a:t>
            </a:r>
            <a:r>
              <a:rPr lang="ko-KR" altLang="en-US" sz="1100" dirty="0"/>
              <a:t>앱 상세 설계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5.2  </a:t>
            </a:r>
            <a:r>
              <a:rPr lang="ko-KR" altLang="en-US" sz="1100" dirty="0"/>
              <a:t>웹 상세 설계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5.3  </a:t>
            </a:r>
            <a:r>
              <a:rPr lang="ko-KR" altLang="en-US" sz="1100" dirty="0" err="1"/>
              <a:t>백엔드</a:t>
            </a:r>
            <a:r>
              <a:rPr lang="ko-KR" altLang="en-US" sz="1100" dirty="0"/>
              <a:t> 서버 상세 설계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5.4  </a:t>
            </a:r>
            <a:r>
              <a:rPr lang="ko-KR" altLang="en-US" sz="1100" dirty="0"/>
              <a:t>하드웨어 상세 설계 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30" name="제목 3">
            <a:extLst>
              <a:ext uri="{FF2B5EF4-FFF2-40B4-BE49-F238E27FC236}">
                <a16:creationId xmlns:a16="http://schemas.microsoft.com/office/drawing/2014/main" id="{7457572E-7B29-4774-8756-901955A80715}"/>
              </a:ext>
            </a:extLst>
          </p:cNvPr>
          <p:cNvSpPr txBox="1">
            <a:spLocks/>
          </p:cNvSpPr>
          <p:nvPr/>
        </p:nvSpPr>
        <p:spPr>
          <a:xfrm>
            <a:off x="508339" y="3416185"/>
            <a:ext cx="1703020" cy="41976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5. </a:t>
            </a:r>
            <a:r>
              <a:rPr lang="ko-KR" altLang="en-US" sz="2000" dirty="0"/>
              <a:t>상세 설계</a:t>
            </a:r>
            <a:endParaRPr lang="en-US" altLang="ko-KR" sz="2000" dirty="0"/>
          </a:p>
        </p:txBody>
      </p:sp>
      <p:sp>
        <p:nvSpPr>
          <p:cNvPr id="32" name="제목 3">
            <a:extLst>
              <a:ext uri="{FF2B5EF4-FFF2-40B4-BE49-F238E27FC236}">
                <a16:creationId xmlns:a16="http://schemas.microsoft.com/office/drawing/2014/main" id="{6FEEDFEA-7902-4705-9476-B6DD8B182EEE}"/>
              </a:ext>
            </a:extLst>
          </p:cNvPr>
          <p:cNvSpPr txBox="1">
            <a:spLocks/>
          </p:cNvSpPr>
          <p:nvPr/>
        </p:nvSpPr>
        <p:spPr>
          <a:xfrm>
            <a:off x="2694126" y="4041189"/>
            <a:ext cx="2276240" cy="1081617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6.1  </a:t>
            </a:r>
            <a:r>
              <a:rPr lang="ko-KR" altLang="en-US" sz="1100" dirty="0"/>
              <a:t>하드웨어 개발 환경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6.2  </a:t>
            </a:r>
            <a:r>
              <a:rPr lang="ko-KR" altLang="en-US" sz="1100" dirty="0"/>
              <a:t>소프트웨어 개발 환경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6.3  </a:t>
            </a:r>
            <a:r>
              <a:rPr lang="ko-KR" altLang="en-US" sz="1100" dirty="0"/>
              <a:t>개발 방법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6.4  GitHub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33" name="제목 3">
            <a:extLst>
              <a:ext uri="{FF2B5EF4-FFF2-40B4-BE49-F238E27FC236}">
                <a16:creationId xmlns:a16="http://schemas.microsoft.com/office/drawing/2014/main" id="{274214B1-A531-4726-9547-772E73AB73E4}"/>
              </a:ext>
            </a:extLst>
          </p:cNvPr>
          <p:cNvSpPr txBox="1">
            <a:spLocks/>
          </p:cNvSpPr>
          <p:nvPr/>
        </p:nvSpPr>
        <p:spPr>
          <a:xfrm>
            <a:off x="2294690" y="3401359"/>
            <a:ext cx="2949398" cy="41976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6. </a:t>
            </a:r>
            <a:r>
              <a:rPr lang="ko-KR" altLang="en-US" sz="2000" dirty="0"/>
              <a:t>개발 환경 및 개발 방법</a:t>
            </a:r>
            <a:endParaRPr lang="en-US" altLang="ko-KR" sz="2000" dirty="0"/>
          </a:p>
        </p:txBody>
      </p:sp>
      <p:sp>
        <p:nvSpPr>
          <p:cNvPr id="34" name="제목 3">
            <a:extLst>
              <a:ext uri="{FF2B5EF4-FFF2-40B4-BE49-F238E27FC236}">
                <a16:creationId xmlns:a16="http://schemas.microsoft.com/office/drawing/2014/main" id="{71570CB3-440D-4EF4-8518-899BA2CD75D7}"/>
              </a:ext>
            </a:extLst>
          </p:cNvPr>
          <p:cNvSpPr txBox="1">
            <a:spLocks/>
          </p:cNvSpPr>
          <p:nvPr/>
        </p:nvSpPr>
        <p:spPr>
          <a:xfrm>
            <a:off x="4778620" y="3401359"/>
            <a:ext cx="2949398" cy="41976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7. </a:t>
            </a:r>
            <a:r>
              <a:rPr lang="ko-KR" altLang="en-US" sz="2000" dirty="0"/>
              <a:t>데모 환경 설계</a:t>
            </a:r>
            <a:endParaRPr lang="en-US" altLang="ko-KR" sz="2000" dirty="0"/>
          </a:p>
        </p:txBody>
      </p:sp>
      <p:sp>
        <p:nvSpPr>
          <p:cNvPr id="35" name="제목 3">
            <a:extLst>
              <a:ext uri="{FF2B5EF4-FFF2-40B4-BE49-F238E27FC236}">
                <a16:creationId xmlns:a16="http://schemas.microsoft.com/office/drawing/2014/main" id="{F546D3C3-2BCF-46AE-88A2-45B37F6AF866}"/>
              </a:ext>
            </a:extLst>
          </p:cNvPr>
          <p:cNvSpPr txBox="1">
            <a:spLocks/>
          </p:cNvSpPr>
          <p:nvPr/>
        </p:nvSpPr>
        <p:spPr>
          <a:xfrm>
            <a:off x="5527517" y="4101167"/>
            <a:ext cx="2276240" cy="540809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7.1  </a:t>
            </a:r>
            <a:r>
              <a:rPr lang="ko-KR" altLang="en-US" sz="1100" dirty="0"/>
              <a:t>데모 환경 구성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7.2  </a:t>
            </a:r>
            <a:r>
              <a:rPr lang="ko-KR" altLang="en-US" sz="1100" dirty="0"/>
              <a:t>데모 시나리오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7.3  </a:t>
            </a:r>
            <a:r>
              <a:rPr lang="ko-KR" altLang="en-US" sz="1100" dirty="0"/>
              <a:t>실제 데모 사진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36" name="제목 3">
            <a:extLst>
              <a:ext uri="{FF2B5EF4-FFF2-40B4-BE49-F238E27FC236}">
                <a16:creationId xmlns:a16="http://schemas.microsoft.com/office/drawing/2014/main" id="{634534A3-8C24-4881-9516-8CEFD39C4BAE}"/>
              </a:ext>
            </a:extLst>
          </p:cNvPr>
          <p:cNvSpPr txBox="1">
            <a:spLocks/>
          </p:cNvSpPr>
          <p:nvPr/>
        </p:nvSpPr>
        <p:spPr>
          <a:xfrm>
            <a:off x="7601456" y="4107731"/>
            <a:ext cx="2276240" cy="540809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8.1  </a:t>
            </a:r>
            <a:r>
              <a:rPr lang="ko-KR" altLang="en-US" sz="1100" dirty="0"/>
              <a:t>업무 분담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8.2  </a:t>
            </a:r>
            <a:r>
              <a:rPr lang="ko-KR" altLang="en-US" sz="1100" dirty="0"/>
              <a:t>수행 일정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8.3  </a:t>
            </a:r>
            <a:r>
              <a:rPr lang="ko-KR" altLang="en-US" sz="1100" dirty="0"/>
              <a:t>현재 수행 상태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37" name="제목 3">
            <a:extLst>
              <a:ext uri="{FF2B5EF4-FFF2-40B4-BE49-F238E27FC236}">
                <a16:creationId xmlns:a16="http://schemas.microsoft.com/office/drawing/2014/main" id="{76B34480-1185-42C2-95F7-6A13A2B97636}"/>
              </a:ext>
            </a:extLst>
          </p:cNvPr>
          <p:cNvSpPr txBox="1">
            <a:spLocks/>
          </p:cNvSpPr>
          <p:nvPr/>
        </p:nvSpPr>
        <p:spPr>
          <a:xfrm>
            <a:off x="7262550" y="3401359"/>
            <a:ext cx="2949398" cy="41976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8. </a:t>
            </a:r>
            <a:r>
              <a:rPr lang="ko-KR" altLang="en-US" sz="2000" dirty="0"/>
              <a:t>업무 분담 및 수행 일정</a:t>
            </a:r>
            <a:endParaRPr lang="en-US" altLang="ko-KR" sz="2000" dirty="0"/>
          </a:p>
        </p:txBody>
      </p:sp>
      <p:sp>
        <p:nvSpPr>
          <p:cNvPr id="38" name="제목 3">
            <a:extLst>
              <a:ext uri="{FF2B5EF4-FFF2-40B4-BE49-F238E27FC236}">
                <a16:creationId xmlns:a16="http://schemas.microsoft.com/office/drawing/2014/main" id="{D84FFF11-6B2D-4161-A51C-E03A2EC2BCCE}"/>
              </a:ext>
            </a:extLst>
          </p:cNvPr>
          <p:cNvSpPr txBox="1">
            <a:spLocks/>
          </p:cNvSpPr>
          <p:nvPr/>
        </p:nvSpPr>
        <p:spPr>
          <a:xfrm>
            <a:off x="9435800" y="3546451"/>
            <a:ext cx="2949398" cy="41976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9. </a:t>
            </a:r>
            <a:r>
              <a:rPr lang="ko-KR" altLang="en-US" sz="2000" dirty="0"/>
              <a:t>참고 문헌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39" name="제목 3">
            <a:extLst>
              <a:ext uri="{FF2B5EF4-FFF2-40B4-BE49-F238E27FC236}">
                <a16:creationId xmlns:a16="http://schemas.microsoft.com/office/drawing/2014/main" id="{169AB191-76F8-4D82-84A4-BCCA8FBE1574}"/>
              </a:ext>
            </a:extLst>
          </p:cNvPr>
          <p:cNvSpPr txBox="1">
            <a:spLocks/>
          </p:cNvSpPr>
          <p:nvPr/>
        </p:nvSpPr>
        <p:spPr>
          <a:xfrm>
            <a:off x="10437469" y="3806971"/>
            <a:ext cx="2276240" cy="540809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1100" dirty="0"/>
          </a:p>
          <a:p>
            <a:pPr algn="l"/>
            <a:r>
              <a:rPr lang="en-US" altLang="ko-KR" sz="1100" dirty="0"/>
              <a:t>9.1  </a:t>
            </a:r>
            <a:r>
              <a:rPr lang="ko-KR" altLang="en-US" sz="1100" dirty="0"/>
              <a:t>관련 참고 문헌</a:t>
            </a:r>
            <a:endParaRPr lang="en-US" altLang="ko-KR" sz="1100" dirty="0"/>
          </a:p>
          <a:p>
            <a:pPr algn="l"/>
            <a:endParaRPr lang="en-US" altLang="ko-KR" sz="1100" dirty="0"/>
          </a:p>
          <a:p>
            <a:endParaRPr lang="en-US" altLang="ko-KR" sz="11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7CFE73D-9842-4B0D-8E96-1BEB8A9E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34" y="457739"/>
            <a:ext cx="402371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1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67045"/>
            <a:ext cx="576006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_TTS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0514248">
            <a:extLst>
              <a:ext uri="{FF2B5EF4-FFF2-40B4-BE49-F238E27FC236}">
                <a16:creationId xmlns:a16="http://schemas.microsoft.com/office/drawing/2014/main" id="{DB1BDEB9-29C9-42C2-99F2-2BAFF24F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1" y="1741677"/>
            <a:ext cx="10990138" cy="37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846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765756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화면 액티비티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9640E9D-AF4B-4CE0-87DA-0B973DC05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46777"/>
              </p:ext>
            </p:extLst>
          </p:nvPr>
        </p:nvGraphicFramePr>
        <p:xfrm>
          <a:off x="796927" y="1585284"/>
          <a:ext cx="10856027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768">
                  <a:extLst>
                    <a:ext uri="{9D8B030D-6E8A-4147-A177-3AD203B41FA5}">
                      <a16:colId xmlns:a16="http://schemas.microsoft.com/office/drawing/2014/main" val="3590599648"/>
                    </a:ext>
                  </a:extLst>
                </a:gridCol>
                <a:gridCol w="5378008">
                  <a:extLst>
                    <a:ext uri="{9D8B030D-6E8A-4147-A177-3AD203B41FA5}">
                      <a16:colId xmlns:a16="http://schemas.microsoft.com/office/drawing/2014/main" val="2775534529"/>
                    </a:ext>
                  </a:extLst>
                </a:gridCol>
                <a:gridCol w="4233251">
                  <a:extLst>
                    <a:ext uri="{9D8B030D-6E8A-4147-A177-3AD203B41FA5}">
                      <a16:colId xmlns:a16="http://schemas.microsoft.com/office/drawing/2014/main" val="960139261"/>
                    </a:ext>
                  </a:extLst>
                </a:gridCol>
              </a:tblGrid>
              <a:tr h="332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 송수신 기능 및 커뮤니티로 들어가는 버튼을 제공한다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95304"/>
                  </a:ext>
                </a:extLst>
              </a:tr>
              <a:tr h="3581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androidx.appcompat.app.AppCompatActivity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android.app.AlertDialog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android.content.DialogInterface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android.content.Intent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android.content.SharedPreferences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android.database.Cursor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android.graphics.Bitmap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android.graphics.BitmapFactory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android.graphics.Color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android.graphics.drawable.ColorDrawable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android.media.ExifInterface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android.net.Uri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android.os.Bundle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android.os.Environment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android.provider.MediaStore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android.util.Log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android.view.Menu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android.view.MenuInflater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android.view.MenuItem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android.view.View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android.widget.Button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android.widget.TextView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androidx.annotation.NonNull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androidx.core.content.FileProvider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com.android.volley.RequestQueue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com.android.volley.Response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com.android.volley.toolbox.Volley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org.json.JSONObject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java.io.BufferedReader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java.io.DataInputStream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java.io.DataOutputStream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java.io.File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java.io.FileInputStream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java.io.IOException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java.io.InputStream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java.io.InputStreamReader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java.io.PrintWriter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java.io.StringWriter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java.net.InetAddress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java.net.Socket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java.text.SimpleDateFormat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java.util.Date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5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30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720036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화면 액티비티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24FCF0D-347F-430D-9332-055B0C4D5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680869"/>
              </p:ext>
            </p:extLst>
          </p:nvPr>
        </p:nvGraphicFramePr>
        <p:xfrm>
          <a:off x="928696" y="1812237"/>
          <a:ext cx="10279235" cy="3398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632">
                  <a:extLst>
                    <a:ext uri="{9D8B030D-6E8A-4147-A177-3AD203B41FA5}">
                      <a16:colId xmlns:a16="http://schemas.microsoft.com/office/drawing/2014/main" val="4099309336"/>
                    </a:ext>
                  </a:extLst>
                </a:gridCol>
                <a:gridCol w="4724546">
                  <a:extLst>
                    <a:ext uri="{9D8B030D-6E8A-4147-A177-3AD203B41FA5}">
                      <a16:colId xmlns:a16="http://schemas.microsoft.com/office/drawing/2014/main" val="982310031"/>
                    </a:ext>
                  </a:extLst>
                </a:gridCol>
                <a:gridCol w="4376057">
                  <a:extLst>
                    <a:ext uri="{9D8B030D-6E8A-4147-A177-3AD203B41FA5}">
                      <a16:colId xmlns:a16="http://schemas.microsoft.com/office/drawing/2014/main" val="3594218983"/>
                    </a:ext>
                  </a:extLst>
                </a:gridCol>
              </a:tblGrid>
              <a:tr h="377569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 CAMERA_CODE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촬영을 눌렀을 때의 값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546138"/>
                  </a:ext>
                </a:extLst>
              </a:tr>
              <a:tr h="377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final int GALLERY_CODE=1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갤러리를 눌렀을 때의 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004129"/>
                  </a:ext>
                </a:extLst>
              </a:tr>
              <a:tr h="377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8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final int FILE_CODE=2</a:t>
                      </a:r>
                      <a:endParaRPr lang="en-US" altLang="ko-KR" sz="18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파일을 눌렀을 때의 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585912"/>
                  </a:ext>
                </a:extLst>
              </a:tr>
              <a:tr h="377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Uri photoUri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파일의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uri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38468"/>
                  </a:ext>
                </a:extLst>
              </a:tr>
              <a:tr h="377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 currentPhotoPath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 및 이미지의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58245"/>
                  </a:ext>
                </a:extLst>
              </a:tr>
              <a:tr h="377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 mImageCaptureName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촬영 이미지 저장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015242"/>
                  </a:ext>
                </a:extLst>
              </a:tr>
              <a:tr h="377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 loadfile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 불러오기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104285"/>
                  </a:ext>
                </a:extLst>
              </a:tr>
              <a:tr h="377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loadpicture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불러오기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669019"/>
                  </a:ext>
                </a:extLst>
              </a:tr>
              <a:tr h="377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takecamera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촬영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55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54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4" y="818127"/>
            <a:ext cx="7215401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 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화면 액티비티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5E5DF28-5F09-4EF4-9E0B-15891EB1DB99}"/>
              </a:ext>
            </a:extLst>
          </p:cNvPr>
          <p:cNvGraphicFramePr>
            <a:graphicFrameLocks noGrp="1"/>
          </p:cNvGraphicFramePr>
          <p:nvPr/>
        </p:nvGraphicFramePr>
        <p:xfrm>
          <a:off x="796927" y="1897575"/>
          <a:ext cx="1016281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283">
                  <a:extLst>
                    <a:ext uri="{9D8B030D-6E8A-4147-A177-3AD203B41FA5}">
                      <a16:colId xmlns:a16="http://schemas.microsoft.com/office/drawing/2014/main" val="1551164917"/>
                    </a:ext>
                  </a:extLst>
                </a:gridCol>
                <a:gridCol w="6062633">
                  <a:extLst>
                    <a:ext uri="{9D8B030D-6E8A-4147-A177-3AD203B41FA5}">
                      <a16:colId xmlns:a16="http://schemas.microsoft.com/office/drawing/2014/main" val="265768676"/>
                    </a:ext>
                  </a:extLst>
                </a:gridCol>
                <a:gridCol w="2934894">
                  <a:extLst>
                    <a:ext uri="{9D8B030D-6E8A-4147-A177-3AD203B41FA5}">
                      <a16:colId xmlns:a16="http://schemas.microsoft.com/office/drawing/2014/main" val="2076007769"/>
                    </a:ext>
                  </a:extLst>
                </a:gridCol>
              </a:tblGrid>
              <a:tr h="3262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loadfile.setOnClickListener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loadpicture.setOnClickListener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takecamera.setOnClickListener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createImageFile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getRealPathFromURI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onActivityResult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getWindow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show()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setCancelable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run()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readLine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write()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8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77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4" y="818127"/>
            <a:ext cx="6991361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14">
            <a:extLst>
              <a:ext uri="{FF2B5EF4-FFF2-40B4-BE49-F238E27FC236}">
                <a16:creationId xmlns:a16="http://schemas.microsoft.com/office/drawing/2014/main" id="{FD5AC486-4053-4742-9A48-CB287F74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70930"/>
              </p:ext>
            </p:extLst>
          </p:nvPr>
        </p:nvGraphicFramePr>
        <p:xfrm>
          <a:off x="1058093" y="2271476"/>
          <a:ext cx="10467806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399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438407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17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loadfile.setOnClickListener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View.onClickListener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(){})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341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파일을 선택하는 화면으로 인텐트를 넘긴다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1985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loadfile.setOnClickListener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View.OnClickListener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 {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@Override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public void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onClick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(View v) {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Intent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new Intent(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Intent.ACTION_GET_CONTENT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intent.setType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("*/*");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startActivityForResult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intent,FILE_CODE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}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});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509111-898D-4A5A-A317-76EF1DBBEFB7}"/>
              </a:ext>
            </a:extLst>
          </p:cNvPr>
          <p:cNvSpPr txBox="1"/>
          <p:nvPr/>
        </p:nvSpPr>
        <p:spPr>
          <a:xfrm>
            <a:off x="732627" y="1600088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파일 불러오기 버튼 함수</a:t>
            </a:r>
          </a:p>
        </p:txBody>
      </p:sp>
    </p:spTree>
    <p:extLst>
      <p:ext uri="{BB962C8B-B14F-4D97-AF65-F5344CB8AC3E}">
        <p14:creationId xmlns:p14="http://schemas.microsoft.com/office/powerpoint/2010/main" val="322194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4" y="818127"/>
            <a:ext cx="6873795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 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14">
            <a:extLst>
              <a:ext uri="{FF2B5EF4-FFF2-40B4-BE49-F238E27FC236}">
                <a16:creationId xmlns:a16="http://schemas.microsoft.com/office/drawing/2014/main" id="{FD5AC486-4053-4742-9A48-CB287F74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193002"/>
              </p:ext>
            </p:extLst>
          </p:nvPr>
        </p:nvGraphicFramePr>
        <p:xfrm>
          <a:off x="1058093" y="2279770"/>
          <a:ext cx="10737667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36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654303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17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loadPicture.setOnClickListener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View.onClickListener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(){})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341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사진을 선택하는 화면으로 인텐트를 넘긴다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1985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loadpicture.setOnClickListener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View.OnClickListener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 {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@Override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public void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onClick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(View v) {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Intent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new Intent(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Intent.ACTION_PICK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intent.setData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android.provider.MediaStore.Images.Media.EXTERNAL_CONTENT_URI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intent.setType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("image/*");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startActivityForResult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intent,GALLERY_CODE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}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});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509111-898D-4A5A-A317-76EF1DBBEFB7}"/>
              </a:ext>
            </a:extLst>
          </p:cNvPr>
          <p:cNvSpPr txBox="1"/>
          <p:nvPr/>
        </p:nvSpPr>
        <p:spPr>
          <a:xfrm>
            <a:off x="732627" y="1600088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사진 불러오기 버튼 함수</a:t>
            </a:r>
          </a:p>
        </p:txBody>
      </p:sp>
    </p:spTree>
    <p:extLst>
      <p:ext uri="{BB962C8B-B14F-4D97-AF65-F5344CB8AC3E}">
        <p14:creationId xmlns:p14="http://schemas.microsoft.com/office/powerpoint/2010/main" val="3690703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18127"/>
            <a:ext cx="7161178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 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graphicFrame>
        <p:nvGraphicFramePr>
          <p:cNvPr id="8" name="표 14">
            <a:extLst>
              <a:ext uri="{FF2B5EF4-FFF2-40B4-BE49-F238E27FC236}">
                <a16:creationId xmlns:a16="http://schemas.microsoft.com/office/drawing/2014/main" id="{FD5AC486-4053-4742-9A48-CB287F74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196704"/>
              </p:ext>
            </p:extLst>
          </p:nvPr>
        </p:nvGraphicFramePr>
        <p:xfrm>
          <a:off x="1058093" y="2189581"/>
          <a:ext cx="10332718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507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290211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17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takecamera.setOnClickListener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View.onClickListener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(){})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341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카메라 화면으로 인텐트를 넘긴다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1985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takecamera.setOnClickListener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(new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View.OnClickListener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 {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@Override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public void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onClick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(View v) {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String state =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Environment.getExternalStorageState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if (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Environment.MEDIA_MOUNTED.equals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(state)) {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Intent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new Intent(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MediaStore.ACTION_IMAGE_CAPTURE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if (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intent.resolveActivity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getPackageManager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()) != null) {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File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photoFile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null;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try {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photoFile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createImageFile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} catch (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IOException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ex) {}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}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}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});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509111-898D-4A5A-A317-76EF1DBBEFB7}"/>
              </a:ext>
            </a:extLst>
          </p:cNvPr>
          <p:cNvSpPr txBox="1"/>
          <p:nvPr/>
        </p:nvSpPr>
        <p:spPr>
          <a:xfrm>
            <a:off x="732627" y="1600088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카메라 촬영 버튼 함수</a:t>
            </a:r>
          </a:p>
        </p:txBody>
      </p:sp>
    </p:spTree>
    <p:extLst>
      <p:ext uri="{BB962C8B-B14F-4D97-AF65-F5344CB8AC3E}">
        <p14:creationId xmlns:p14="http://schemas.microsoft.com/office/powerpoint/2010/main" val="1202661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4" y="818127"/>
            <a:ext cx="7121989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 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52E5C5F4-DA5D-460C-ACA5-20A2F484B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725467"/>
              </p:ext>
            </p:extLst>
          </p:nvPr>
        </p:nvGraphicFramePr>
        <p:xfrm>
          <a:off x="1058093" y="2102732"/>
          <a:ext cx="958813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587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634549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06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createImageFile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찍은 사진을 저장하고 사진의 경로를 가져온다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photoFile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createImageFlie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DD34E4A-06D7-4831-B0EC-B905B6BF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68869"/>
              </p:ext>
            </p:extLst>
          </p:nvPr>
        </p:nvGraphicFramePr>
        <p:xfrm>
          <a:off x="1058093" y="4240978"/>
          <a:ext cx="9588136" cy="114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3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8608423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16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getRealPathFromURI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(URI)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39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입력한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URI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값으로 파일의 실제 경로를 가져온다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418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imgUri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getRealPathFromURI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data.getData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());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F5D268A-24A3-49A6-A621-C2FA0A4405FF}"/>
              </a:ext>
            </a:extLst>
          </p:cNvPr>
          <p:cNvSpPr txBox="1"/>
          <p:nvPr/>
        </p:nvSpPr>
        <p:spPr>
          <a:xfrm>
            <a:off x="732627" y="1467084"/>
            <a:ext cx="470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카메라 촬영 사진 저장 및 경로 추출 함수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D75F6-4B34-4B8E-8303-71F3F375C71E}"/>
              </a:ext>
            </a:extLst>
          </p:cNvPr>
          <p:cNvSpPr txBox="1"/>
          <p:nvPr/>
        </p:nvSpPr>
        <p:spPr>
          <a:xfrm>
            <a:off x="742032" y="3535829"/>
            <a:ext cx="49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선택한 파일이나 사진의 실제 경로 추출 함수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1695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18127"/>
            <a:ext cx="6703978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 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52E5C5F4-DA5D-460C-ACA5-20A2F484B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86902"/>
              </p:ext>
            </p:extLst>
          </p:nvPr>
        </p:nvGraphicFramePr>
        <p:xfrm>
          <a:off x="1058093" y="2102732"/>
          <a:ext cx="10332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06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onActivityResult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requestCode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resultCode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data)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파일 선택 후 실행되는 부분이다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파일을 송수신하는 메소드가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들어가있다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String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imgUri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getRealPathFromURI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data.getData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DD34E4A-06D7-4831-B0EC-B905B6BF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89727"/>
              </p:ext>
            </p:extLst>
          </p:nvPr>
        </p:nvGraphicFramePr>
        <p:xfrm>
          <a:off x="1058092" y="4240978"/>
          <a:ext cx="1033271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5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16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getWindow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().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setBackgroundDrawable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ColorDrawable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Color.TRANSPARENT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39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로딩 다이얼로그를 생성한다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아직 화면에 나타나지는 않는다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418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loading.getWindow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().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setBackgroundDrawable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ColorDrawable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Color.TRANSPARENT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));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F5D268A-24A3-49A6-A621-C2FA0A4405FF}"/>
              </a:ext>
            </a:extLst>
          </p:cNvPr>
          <p:cNvSpPr txBox="1"/>
          <p:nvPr/>
        </p:nvSpPr>
        <p:spPr>
          <a:xfrm>
            <a:off x="732627" y="1467084"/>
            <a:ext cx="470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송수신 메소드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D75F6-4B34-4B8E-8303-71F3F375C71E}"/>
              </a:ext>
            </a:extLst>
          </p:cNvPr>
          <p:cNvSpPr txBox="1"/>
          <p:nvPr/>
        </p:nvSpPr>
        <p:spPr>
          <a:xfrm>
            <a:off x="742032" y="3535829"/>
            <a:ext cx="49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로딩 다이얼로그 생성 함수</a:t>
            </a:r>
          </a:p>
        </p:txBody>
      </p:sp>
    </p:spTree>
    <p:extLst>
      <p:ext uri="{BB962C8B-B14F-4D97-AF65-F5344CB8AC3E}">
        <p14:creationId xmlns:p14="http://schemas.microsoft.com/office/powerpoint/2010/main" val="152948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4" y="818127"/>
            <a:ext cx="6991361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 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52E5C5F4-DA5D-460C-ACA5-20A2F484B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878736"/>
              </p:ext>
            </p:extLst>
          </p:nvPr>
        </p:nvGraphicFramePr>
        <p:xfrm>
          <a:off x="1058093" y="2102732"/>
          <a:ext cx="10332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06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show()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생성한 로딩 다이얼로그를 화면에 표시한다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loading.show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DD34E4A-06D7-4831-B0EC-B905B6BF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252651"/>
              </p:ext>
            </p:extLst>
          </p:nvPr>
        </p:nvGraphicFramePr>
        <p:xfrm>
          <a:off x="1058092" y="4240978"/>
          <a:ext cx="10332719" cy="114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5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16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setCancelable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39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로딩 다이얼로그가 취소되지 않도록 설정한다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418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loading.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setCancelable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F5D268A-24A3-49A6-A621-C2FA0A4405FF}"/>
              </a:ext>
            </a:extLst>
          </p:cNvPr>
          <p:cNvSpPr txBox="1"/>
          <p:nvPr/>
        </p:nvSpPr>
        <p:spPr>
          <a:xfrm>
            <a:off x="732627" y="1467084"/>
            <a:ext cx="470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로딩 다이얼로그 표시 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D75F6-4B34-4B8E-8303-71F3F375C71E}"/>
              </a:ext>
            </a:extLst>
          </p:cNvPr>
          <p:cNvSpPr txBox="1"/>
          <p:nvPr/>
        </p:nvSpPr>
        <p:spPr>
          <a:xfrm>
            <a:off x="742032" y="3535829"/>
            <a:ext cx="49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로딩 다이얼로그 고정 함수</a:t>
            </a:r>
          </a:p>
        </p:txBody>
      </p:sp>
    </p:spTree>
    <p:extLst>
      <p:ext uri="{BB962C8B-B14F-4D97-AF65-F5344CB8AC3E}">
        <p14:creationId xmlns:p14="http://schemas.microsoft.com/office/powerpoint/2010/main" val="36791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2385" y="1597724"/>
            <a:ext cx="9422746" cy="731520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ko-KR" altLang="en-US" sz="1800" b="1" dirty="0">
                <a:solidFill>
                  <a:schemeClr val="tx1"/>
                </a:solidFill>
                <a:latin typeface="+mj-ea"/>
                <a:ea typeface="+mj-ea"/>
              </a:rPr>
              <a:t>회원가입을 장애인 스스로 가능하도록 기능을 추가하고 장애인 접근성 지침을 조사하고 적용할 것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1045032" y="1491902"/>
            <a:ext cx="930014" cy="9431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1. </a:t>
            </a:r>
            <a:r>
              <a:rPr lang="ko-KR" altLang="en-US" sz="3300" dirty="0"/>
              <a:t>졸업 연구 개요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693681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900" dirty="0"/>
              <a:t>지난 발표에서의 지적 사항</a:t>
            </a:r>
            <a:endParaRPr lang="en-US" altLang="ko-KR" sz="1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8F7E0EC-C533-4CE8-834E-59D865AB2821}"/>
              </a:ext>
            </a:extLst>
          </p:cNvPr>
          <p:cNvSpPr/>
          <p:nvPr/>
        </p:nvSpPr>
        <p:spPr>
          <a:xfrm>
            <a:off x="535761" y="289823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DB23EAD7-8B3F-46A1-8AC5-F6CCAC7DE939}"/>
              </a:ext>
            </a:extLst>
          </p:cNvPr>
          <p:cNvSpPr/>
          <p:nvPr/>
        </p:nvSpPr>
        <p:spPr>
          <a:xfrm>
            <a:off x="329489" y="306545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0A568331-96B6-46DE-8D27-9833B4539A2B}"/>
              </a:ext>
            </a:extLst>
          </p:cNvPr>
          <p:cNvSpPr txBox="1">
            <a:spLocks/>
          </p:cNvSpPr>
          <p:nvPr/>
        </p:nvSpPr>
        <p:spPr>
          <a:xfrm>
            <a:off x="1264365" y="287699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900" dirty="0"/>
              <a:t>지적사항에 대한 답변</a:t>
            </a:r>
            <a:endParaRPr lang="en-US" altLang="ko-KR" sz="19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7372642-6DE6-463C-9DF9-0FF52B8C2AA8}"/>
              </a:ext>
            </a:extLst>
          </p:cNvPr>
          <p:cNvSpPr/>
          <p:nvPr/>
        </p:nvSpPr>
        <p:spPr>
          <a:xfrm>
            <a:off x="1058093" y="3919408"/>
            <a:ext cx="930014" cy="9431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1424062D-4F2B-4C37-A9B0-E9E3793517A1}"/>
              </a:ext>
            </a:extLst>
          </p:cNvPr>
          <p:cNvSpPr txBox="1">
            <a:spLocks/>
          </p:cNvSpPr>
          <p:nvPr/>
        </p:nvSpPr>
        <p:spPr>
          <a:xfrm>
            <a:off x="2242385" y="3992546"/>
            <a:ext cx="9422746" cy="2135452"/>
          </a:xfrm>
          <a:prstGeom prst="rect">
            <a:avLst/>
          </a:prstGeom>
          <a:solidFill>
            <a:srgbClr val="D2B4A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800" b="1" dirty="0">
              <a:solidFill>
                <a:srgbClr val="2A596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B85E9-1B86-4FEE-A6C8-FCAAF91D0041}"/>
              </a:ext>
            </a:extLst>
          </p:cNvPr>
          <p:cNvSpPr txBox="1"/>
          <p:nvPr/>
        </p:nvSpPr>
        <p:spPr>
          <a:xfrm>
            <a:off x="2313060" y="4157691"/>
            <a:ext cx="9352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모바일 애플리케이션과 웹 접근성 지침을 준수하여 장애인 스스로 회원가입이 가능하도록 함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</a:t>
            </a: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ko-KR" altLang="en-US" dirty="0">
                <a:latin typeface="+mj-ea"/>
                <a:ea typeface="+mj-ea"/>
              </a:rPr>
              <a:t>운영체제가 제공하는 접근성 기능 및 속성 사용 가능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ko-KR" altLang="en-US" dirty="0">
                <a:latin typeface="+mj-ea"/>
                <a:ea typeface="+mj-ea"/>
              </a:rPr>
              <a:t>모든 컨트롤은 누르기 동작으로 제어 가능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ko-KR" altLang="en-US" dirty="0">
                <a:latin typeface="+mj-ea"/>
                <a:ea typeface="+mj-ea"/>
              </a:rPr>
              <a:t>폰트의 크기 조절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확대 기능을 제공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   - </a:t>
            </a:r>
            <a:r>
              <a:rPr lang="ko-KR" altLang="en-US" dirty="0">
                <a:latin typeface="+mj-ea"/>
                <a:ea typeface="+mj-ea"/>
              </a:rPr>
              <a:t>컨트롤을 충분한 간격으로 배치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2EBB00-ACDF-4033-95C5-6D1DFBF80A2B}"/>
              </a:ext>
            </a:extLst>
          </p:cNvPr>
          <p:cNvSpPr/>
          <p:nvPr/>
        </p:nvSpPr>
        <p:spPr>
          <a:xfrm>
            <a:off x="1083961" y="5985921"/>
            <a:ext cx="2150664" cy="472005"/>
          </a:xfrm>
          <a:prstGeom prst="round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관련 페이지 </a:t>
            </a:r>
            <a:r>
              <a:rPr lang="en-US" altLang="ko-KR" dirty="0">
                <a:latin typeface="+mj-ea"/>
                <a:ea typeface="+mj-ea"/>
              </a:rPr>
              <a:t>80~84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3058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4" y="818127"/>
            <a:ext cx="6873795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 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52E5C5F4-DA5D-460C-ACA5-20A2F484B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07228"/>
              </p:ext>
            </p:extLst>
          </p:nvPr>
        </p:nvGraphicFramePr>
        <p:xfrm>
          <a:off x="1058093" y="2102732"/>
          <a:ext cx="1033271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06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run(file path)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백엔드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서버의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IP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주소 및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PORT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번호로 소켓을 생성하여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백엔드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서버와의 통신 준비를 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final String result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SecondActivity.this.run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imgUri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runOnUiThread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(new Runnable() {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    @Override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    public void run() {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       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loading.dismiss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        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 </a:t>
                      </a:r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new Intent(</a:t>
                      </a:r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SecondActivity.this,OcrResultActivity.class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       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intent.putExtra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("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ocr_result",result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       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startActivity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(intent);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    }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                });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F5D268A-24A3-49A6-A621-C2FA0A4405FF}"/>
              </a:ext>
            </a:extLst>
          </p:cNvPr>
          <p:cNvSpPr txBox="1"/>
          <p:nvPr/>
        </p:nvSpPr>
        <p:spPr>
          <a:xfrm>
            <a:off x="732627" y="1467084"/>
            <a:ext cx="470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j-ea"/>
                <a:ea typeface="+mj-ea"/>
              </a:rPr>
              <a:t>백엔드</a:t>
            </a:r>
            <a:r>
              <a:rPr lang="ko-KR" altLang="en-US" dirty="0">
                <a:latin typeface="+mj-ea"/>
                <a:ea typeface="+mj-ea"/>
              </a:rPr>
              <a:t> 서버로의 연결 및 송수신 객체 생성</a:t>
            </a:r>
          </a:p>
        </p:txBody>
      </p:sp>
    </p:spTree>
    <p:extLst>
      <p:ext uri="{BB962C8B-B14F-4D97-AF65-F5344CB8AC3E}">
        <p14:creationId xmlns:p14="http://schemas.microsoft.com/office/powerpoint/2010/main" val="3279307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4" y="818127"/>
            <a:ext cx="7030549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 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서버로의 파일 송신을 담당하는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52E5C5F4-DA5D-460C-ACA5-20A2F484B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39953"/>
              </p:ext>
            </p:extLst>
          </p:nvPr>
        </p:nvGraphicFramePr>
        <p:xfrm>
          <a:off x="1058093" y="2102732"/>
          <a:ext cx="10332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06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write(buffer, off,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dataLen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파일 데이터의 값을 써서 서버로 값을 송신한다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dataOutput.write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buf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0,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dataLen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DD34E4A-06D7-4831-B0EC-B905B6BF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84521"/>
              </p:ext>
            </p:extLst>
          </p:nvPr>
        </p:nvGraphicFramePr>
        <p:xfrm>
          <a:off x="1058092" y="4072656"/>
          <a:ext cx="10332719" cy="2380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5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16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readLine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16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텍스트의 값을 한 줄 씩 읽어온다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1649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while (true)</a:t>
                      </a:r>
                    </a:p>
                    <a:p>
                      <a:pPr latinLnBrk="1"/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{</a:t>
                      </a:r>
                    </a:p>
                    <a:p>
                      <a:pPr latinLnBrk="1"/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</a:t>
                      </a:r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tmp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=</a:t>
                      </a:r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reader.readLine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</a:p>
                    <a:p>
                      <a:pPr latinLnBrk="1"/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if(</a:t>
                      </a:r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tmp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==null)</a:t>
                      </a:r>
                    </a:p>
                    <a:p>
                      <a:pPr latinLnBrk="1"/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break;</a:t>
                      </a:r>
                    </a:p>
                    <a:p>
                      <a:pPr latinLnBrk="1"/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data+=</a:t>
                      </a:r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tmp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+"\n";};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F5D268A-24A3-49A6-A621-C2FA0A4405FF}"/>
              </a:ext>
            </a:extLst>
          </p:cNvPr>
          <p:cNvSpPr txBox="1"/>
          <p:nvPr/>
        </p:nvSpPr>
        <p:spPr>
          <a:xfrm>
            <a:off x="732627" y="1467084"/>
            <a:ext cx="470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파일 데이터 송신함수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D75F6-4B34-4B8E-8303-71F3F375C71E}"/>
              </a:ext>
            </a:extLst>
          </p:cNvPr>
          <p:cNvSpPr txBox="1"/>
          <p:nvPr/>
        </p:nvSpPr>
        <p:spPr>
          <a:xfrm>
            <a:off x="742032" y="3535829"/>
            <a:ext cx="49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텍스트 수신 함수</a:t>
            </a:r>
          </a:p>
        </p:txBody>
      </p:sp>
    </p:spTree>
    <p:extLst>
      <p:ext uri="{BB962C8B-B14F-4D97-AF65-F5344CB8AC3E}">
        <p14:creationId xmlns:p14="http://schemas.microsoft.com/office/powerpoint/2010/main" val="294774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18127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_TTS</a:t>
            </a:r>
            <a:r>
              <a:rPr lang="ko-KR" altLang="en-US" sz="2100" dirty="0">
                <a:solidFill>
                  <a:schemeClr val="tx1"/>
                </a:solidFill>
              </a:rPr>
              <a:t>를 담당하는 액티비티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513D298-E8D3-492D-BEE7-75FF3567F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129337"/>
              </p:ext>
            </p:extLst>
          </p:nvPr>
        </p:nvGraphicFramePr>
        <p:xfrm>
          <a:off x="796927" y="1585284"/>
          <a:ext cx="10856027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768">
                  <a:extLst>
                    <a:ext uri="{9D8B030D-6E8A-4147-A177-3AD203B41FA5}">
                      <a16:colId xmlns:a16="http://schemas.microsoft.com/office/drawing/2014/main" val="3590599648"/>
                    </a:ext>
                  </a:extLst>
                </a:gridCol>
                <a:gridCol w="5378008">
                  <a:extLst>
                    <a:ext uri="{9D8B030D-6E8A-4147-A177-3AD203B41FA5}">
                      <a16:colId xmlns:a16="http://schemas.microsoft.com/office/drawing/2014/main" val="2775534529"/>
                    </a:ext>
                  </a:extLst>
                </a:gridCol>
                <a:gridCol w="4233251">
                  <a:extLst>
                    <a:ext uri="{9D8B030D-6E8A-4147-A177-3AD203B41FA5}">
                      <a16:colId xmlns:a16="http://schemas.microsoft.com/office/drawing/2014/main" val="960139261"/>
                    </a:ext>
                  </a:extLst>
                </a:gridCol>
              </a:tblGrid>
              <a:tr h="332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수신한 텍스트를 화면에 출력하고 음성으로 읽어준다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실행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일시정지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중지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글씨 확대 및 축소 등의 기능을 제공한다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95304"/>
                  </a:ext>
                </a:extLst>
              </a:tr>
              <a:tr h="3581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androidx.appcompat.app.AppCompatActivity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android.content.Intent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android.graphics.Color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android.os.Bundle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android.speech.tts.TextToSpeech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android.speech.tts.UtteranceProgressListener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android.text.Spannable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android.text.SpannableString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android.text.style.BackgroundColorSpan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android.util.TypedValue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android.view.View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android.widget.Button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android.widget.TextView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android.widget.Toast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import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java.util.Locale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5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57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18127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_TTS</a:t>
            </a:r>
            <a:r>
              <a:rPr lang="ko-KR" altLang="en-US" sz="2100" dirty="0">
                <a:solidFill>
                  <a:schemeClr val="tx1"/>
                </a:solidFill>
              </a:rPr>
              <a:t>를 담당하는 액티비티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89556F8-1DEE-492A-AF41-5EEF8E8C8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61879"/>
              </p:ext>
            </p:extLst>
          </p:nvPr>
        </p:nvGraphicFramePr>
        <p:xfrm>
          <a:off x="956382" y="1725108"/>
          <a:ext cx="1027923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801">
                  <a:extLst>
                    <a:ext uri="{9D8B030D-6E8A-4147-A177-3AD203B41FA5}">
                      <a16:colId xmlns:a16="http://schemas.microsoft.com/office/drawing/2014/main" val="4099309336"/>
                    </a:ext>
                  </a:extLst>
                </a:gridCol>
                <a:gridCol w="4743377">
                  <a:extLst>
                    <a:ext uri="{9D8B030D-6E8A-4147-A177-3AD203B41FA5}">
                      <a16:colId xmlns:a16="http://schemas.microsoft.com/office/drawing/2014/main" val="982310031"/>
                    </a:ext>
                  </a:extLst>
                </a:gridCol>
                <a:gridCol w="4376057">
                  <a:extLst>
                    <a:ext uri="{9D8B030D-6E8A-4147-A177-3AD203B41FA5}">
                      <a16:colId xmlns:a16="http://schemas.microsoft.com/office/drawing/2014/main" val="3594218983"/>
                    </a:ext>
                  </a:extLst>
                </a:gridCol>
              </a:tblGrid>
              <a:tr h="34331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TextToSpeech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</a:t>
                      </a:r>
                      <a:endParaRPr lang="en-US" altLang="ko-KR" sz="18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객체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546138"/>
                  </a:ext>
                </a:extLst>
              </a:tr>
              <a:tr h="343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playBtn</a:t>
                      </a:r>
                      <a:endParaRPr lang="en-US" altLang="ko-KR" sz="18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음성 재생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004129"/>
                  </a:ext>
                </a:extLst>
              </a:tr>
              <a:tr h="343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8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 pauseBtn</a:t>
                      </a:r>
                      <a:endParaRPr lang="en-US" altLang="ko-KR" sz="18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음성 일시중지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585912"/>
                  </a:ext>
                </a:extLst>
              </a:tr>
              <a:tr h="343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stopBtn</a:t>
                      </a:r>
                      <a:endParaRPr lang="en-US" altLang="ko-KR" sz="18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음성 중지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138468"/>
                  </a:ext>
                </a:extLst>
              </a:tr>
              <a:tr h="343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zoomInBtn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텍스트 확대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558245"/>
                  </a:ext>
                </a:extLst>
              </a:tr>
              <a:tr h="343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zoomOutBtn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텍스트 축소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015242"/>
                  </a:ext>
                </a:extLst>
              </a:tr>
              <a:tr h="343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ocrResult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결과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1042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225337-71B1-48B2-85A6-7FDD4AFFB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21297"/>
              </p:ext>
            </p:extLst>
          </p:nvPr>
        </p:nvGraphicFramePr>
        <p:xfrm>
          <a:off x="956382" y="4285428"/>
          <a:ext cx="1027923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801">
                  <a:extLst>
                    <a:ext uri="{9D8B030D-6E8A-4147-A177-3AD203B41FA5}">
                      <a16:colId xmlns:a16="http://schemas.microsoft.com/office/drawing/2014/main" val="1551164917"/>
                    </a:ext>
                  </a:extLst>
                </a:gridCol>
                <a:gridCol w="4741817">
                  <a:extLst>
                    <a:ext uri="{9D8B030D-6E8A-4147-A177-3AD203B41FA5}">
                      <a16:colId xmlns:a16="http://schemas.microsoft.com/office/drawing/2014/main" val="265768676"/>
                    </a:ext>
                  </a:extLst>
                </a:gridCol>
                <a:gridCol w="4377617">
                  <a:extLst>
                    <a:ext uri="{9D8B030D-6E8A-4147-A177-3AD203B41FA5}">
                      <a16:colId xmlns:a16="http://schemas.microsoft.com/office/drawing/2014/main" val="2076007769"/>
                    </a:ext>
                  </a:extLst>
                </a:gridCol>
              </a:tblGrid>
              <a:tr h="567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initTTS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startPlay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pausePlay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stopPlay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zoomIn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  <a:p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zoomOut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8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887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18127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_TTS </a:t>
            </a:r>
            <a:r>
              <a:rPr lang="ko-KR" altLang="en-US" sz="2100" dirty="0">
                <a:solidFill>
                  <a:schemeClr val="tx1"/>
                </a:solidFill>
              </a:rPr>
              <a:t>메소드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C950F8BE-9DF3-44BB-B42B-CD7AF7890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93374"/>
              </p:ext>
            </p:extLst>
          </p:nvPr>
        </p:nvGraphicFramePr>
        <p:xfrm>
          <a:off x="1058093" y="2102732"/>
          <a:ext cx="10332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06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initTTS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TTS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객체를 초기화한다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언어나 텍스트를 읽는 스피드 등을 초기화한다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initTTS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0C6C61-7BED-4AC2-A5CD-87E2D6E7D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62483"/>
              </p:ext>
            </p:extLst>
          </p:nvPr>
        </p:nvGraphicFramePr>
        <p:xfrm>
          <a:off x="1058092" y="4066807"/>
          <a:ext cx="10332719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5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30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startPlay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30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텍스트를 음성으로 읽어준다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1626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@Override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public void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onClick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(View view) {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switch (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view.getId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()) {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case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R.id.btn_play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: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startPlay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     break;</a:t>
                      </a:r>
                    </a:p>
                    <a:p>
                      <a:pPr latinLnBrk="1"/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}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C1DFCDA-3F0D-4A5C-88C6-380BC330972D}"/>
              </a:ext>
            </a:extLst>
          </p:cNvPr>
          <p:cNvSpPr txBox="1"/>
          <p:nvPr/>
        </p:nvSpPr>
        <p:spPr>
          <a:xfrm>
            <a:off x="732627" y="1467084"/>
            <a:ext cx="470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TTS </a:t>
            </a:r>
            <a:r>
              <a:rPr lang="ko-KR" altLang="en-US" dirty="0">
                <a:latin typeface="+mj-ea"/>
                <a:ea typeface="+mj-ea"/>
              </a:rPr>
              <a:t>객체 초기화 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A5770-B4F5-469D-80A3-BC9EF8D1FF8F}"/>
              </a:ext>
            </a:extLst>
          </p:cNvPr>
          <p:cNvSpPr txBox="1"/>
          <p:nvPr/>
        </p:nvSpPr>
        <p:spPr>
          <a:xfrm>
            <a:off x="742032" y="3535829"/>
            <a:ext cx="49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TTS </a:t>
            </a:r>
            <a:r>
              <a:rPr lang="ko-KR" altLang="en-US" dirty="0">
                <a:latin typeface="+mj-ea"/>
                <a:ea typeface="+mj-ea"/>
              </a:rPr>
              <a:t>시작 함수</a:t>
            </a:r>
          </a:p>
        </p:txBody>
      </p:sp>
    </p:spTree>
    <p:extLst>
      <p:ext uri="{BB962C8B-B14F-4D97-AF65-F5344CB8AC3E}">
        <p14:creationId xmlns:p14="http://schemas.microsoft.com/office/powerpoint/2010/main" val="938550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18127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_TTS </a:t>
            </a:r>
            <a:r>
              <a:rPr lang="ko-KR" altLang="en-US" sz="2100" dirty="0">
                <a:solidFill>
                  <a:schemeClr val="tx1"/>
                </a:solidFill>
              </a:rPr>
              <a:t>메소드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C950F8BE-9DF3-44BB-B42B-CD7AF7890EA6}"/>
              </a:ext>
            </a:extLst>
          </p:cNvPr>
          <p:cNvGraphicFramePr>
            <a:graphicFrameLocks noGrp="1"/>
          </p:cNvGraphicFramePr>
          <p:nvPr/>
        </p:nvGraphicFramePr>
        <p:xfrm>
          <a:off x="1058093" y="2102732"/>
          <a:ext cx="10332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06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pausePlay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읽는 것을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일시중지한다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pausePlay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0C6C61-7BED-4AC2-A5CD-87E2D6E7D7B4}"/>
              </a:ext>
            </a:extLst>
          </p:cNvPr>
          <p:cNvGraphicFramePr>
            <a:graphicFrameLocks noGrp="1"/>
          </p:cNvGraphicFramePr>
          <p:nvPr/>
        </p:nvGraphicFramePr>
        <p:xfrm>
          <a:off x="1058093" y="4145443"/>
          <a:ext cx="1033271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5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19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stopPlay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19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TTS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를 중지시켜 처음으로 되돌린다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28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stopPlay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C1DFCDA-3F0D-4A5C-88C6-380BC330972D}"/>
              </a:ext>
            </a:extLst>
          </p:cNvPr>
          <p:cNvSpPr txBox="1"/>
          <p:nvPr/>
        </p:nvSpPr>
        <p:spPr>
          <a:xfrm>
            <a:off x="732627" y="1467084"/>
            <a:ext cx="470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TTS </a:t>
            </a:r>
            <a:r>
              <a:rPr lang="ko-KR" altLang="en-US" dirty="0">
                <a:latin typeface="+mj-ea"/>
                <a:ea typeface="+mj-ea"/>
              </a:rPr>
              <a:t>일시 중지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A5770-B4F5-469D-80A3-BC9EF8D1FF8F}"/>
              </a:ext>
            </a:extLst>
          </p:cNvPr>
          <p:cNvSpPr txBox="1"/>
          <p:nvPr/>
        </p:nvSpPr>
        <p:spPr>
          <a:xfrm>
            <a:off x="742032" y="3535829"/>
            <a:ext cx="49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TTS </a:t>
            </a:r>
            <a:r>
              <a:rPr lang="ko-KR" altLang="en-US" dirty="0">
                <a:latin typeface="+mj-ea"/>
                <a:ea typeface="+mj-ea"/>
              </a:rPr>
              <a:t>중지 함수</a:t>
            </a:r>
          </a:p>
        </p:txBody>
      </p:sp>
    </p:spTree>
    <p:extLst>
      <p:ext uri="{BB962C8B-B14F-4D97-AF65-F5344CB8AC3E}">
        <p14:creationId xmlns:p14="http://schemas.microsoft.com/office/powerpoint/2010/main" val="657918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18127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앱 상세 설계</a:t>
            </a:r>
            <a:r>
              <a:rPr lang="en-US" altLang="ko-KR" sz="2100" dirty="0">
                <a:solidFill>
                  <a:schemeClr val="tx1"/>
                </a:solidFill>
              </a:rPr>
              <a:t>_TTS </a:t>
            </a:r>
            <a:r>
              <a:rPr lang="ko-KR" altLang="en-US" sz="2100" dirty="0">
                <a:solidFill>
                  <a:schemeClr val="tx1"/>
                </a:solidFill>
              </a:rPr>
              <a:t>메소드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C950F8BE-9DF3-44BB-B42B-CD7AF7890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978393"/>
              </p:ext>
            </p:extLst>
          </p:nvPr>
        </p:nvGraphicFramePr>
        <p:xfrm>
          <a:off x="1058093" y="2102732"/>
          <a:ext cx="103327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06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zoomIn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텍스트 크기를 키운다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zoomIn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();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740C6C61-7BED-4AC2-A5CD-87E2D6E7D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385453"/>
              </p:ext>
            </p:extLst>
          </p:nvPr>
        </p:nvGraphicFramePr>
        <p:xfrm>
          <a:off x="1058093" y="4145443"/>
          <a:ext cx="1033271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525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9392194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19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zoomOut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19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텍스트 크기를 줄인다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282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zoomOut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C1DFCDA-3F0D-4A5C-88C6-380BC330972D}"/>
              </a:ext>
            </a:extLst>
          </p:cNvPr>
          <p:cNvSpPr txBox="1"/>
          <p:nvPr/>
        </p:nvSpPr>
        <p:spPr>
          <a:xfrm>
            <a:off x="732627" y="1467084"/>
            <a:ext cx="470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텍스트 확대 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A5770-B4F5-469D-80A3-BC9EF8D1FF8F}"/>
              </a:ext>
            </a:extLst>
          </p:cNvPr>
          <p:cNvSpPr txBox="1"/>
          <p:nvPr/>
        </p:nvSpPr>
        <p:spPr>
          <a:xfrm>
            <a:off x="742032" y="3535829"/>
            <a:ext cx="49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텍스트 축소 함수</a:t>
            </a:r>
          </a:p>
        </p:txBody>
      </p:sp>
    </p:spTree>
    <p:extLst>
      <p:ext uri="{BB962C8B-B14F-4D97-AF65-F5344CB8AC3E}">
        <p14:creationId xmlns:p14="http://schemas.microsoft.com/office/powerpoint/2010/main" val="772311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703978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소켓 통신을 통한 데이터 송수신 흐름도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D9173A-C1AD-40C3-A7AD-44FFC1F4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20" y="1438578"/>
            <a:ext cx="4928589" cy="52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46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이미지 </a:t>
            </a:r>
            <a:r>
              <a:rPr lang="ko-KR" altLang="en-US" sz="2100" dirty="0" err="1">
                <a:solidFill>
                  <a:schemeClr val="tx1"/>
                </a:solidFill>
              </a:rPr>
              <a:t>전처리</a:t>
            </a:r>
            <a:r>
              <a:rPr lang="ko-KR" altLang="en-US" sz="2100" dirty="0">
                <a:solidFill>
                  <a:schemeClr val="tx1"/>
                </a:solidFill>
              </a:rPr>
              <a:t> 흐름도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A927A6-9731-4E5F-A8E3-E18E52F2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74" y="1617071"/>
            <a:ext cx="8238851" cy="49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7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_OCR </a:t>
            </a:r>
            <a:r>
              <a:rPr lang="ko-KR" altLang="en-US" sz="2100" dirty="0">
                <a:solidFill>
                  <a:schemeClr val="tx1"/>
                </a:solidFill>
              </a:rPr>
              <a:t>수행 흐름도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FA63D0-CC2D-4DBB-9CD7-C11D2F27F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57" y="1610772"/>
            <a:ext cx="8811582" cy="47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2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2385" y="1597724"/>
            <a:ext cx="9422746" cy="731520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ko-KR" altLang="en-US" sz="1800" b="1" dirty="0">
                <a:solidFill>
                  <a:schemeClr val="tx1"/>
                </a:solidFill>
                <a:latin typeface="+mj-ea"/>
                <a:ea typeface="+mj-ea"/>
              </a:rPr>
              <a:t>서버의 컴퓨팅 파워에 대한 분석이 필요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1045032" y="1491902"/>
            <a:ext cx="930014" cy="9431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1. </a:t>
            </a:r>
            <a:r>
              <a:rPr lang="ko-KR" altLang="en-US" sz="3300" dirty="0"/>
              <a:t>졸업 연구 개요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628366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900" dirty="0"/>
              <a:t>지난 발표에서의 지적 사항</a:t>
            </a:r>
            <a:endParaRPr lang="en-US" altLang="ko-KR" sz="1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8F7E0EC-C533-4CE8-834E-59D865AB2821}"/>
              </a:ext>
            </a:extLst>
          </p:cNvPr>
          <p:cNvSpPr/>
          <p:nvPr/>
        </p:nvSpPr>
        <p:spPr>
          <a:xfrm>
            <a:off x="535761" y="289823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DB23EAD7-8B3F-46A1-8AC5-F6CCAC7DE939}"/>
              </a:ext>
            </a:extLst>
          </p:cNvPr>
          <p:cNvSpPr/>
          <p:nvPr/>
        </p:nvSpPr>
        <p:spPr>
          <a:xfrm>
            <a:off x="329489" y="306545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0A568331-96B6-46DE-8D27-9833B4539A2B}"/>
              </a:ext>
            </a:extLst>
          </p:cNvPr>
          <p:cNvSpPr txBox="1">
            <a:spLocks/>
          </p:cNvSpPr>
          <p:nvPr/>
        </p:nvSpPr>
        <p:spPr>
          <a:xfrm>
            <a:off x="1264365" y="2876991"/>
            <a:ext cx="2628366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900" dirty="0"/>
              <a:t>지적사항에 대한 답변</a:t>
            </a:r>
            <a:endParaRPr lang="en-US" altLang="ko-KR" sz="19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7372642-6DE6-463C-9DF9-0FF52B8C2AA8}"/>
              </a:ext>
            </a:extLst>
          </p:cNvPr>
          <p:cNvSpPr/>
          <p:nvPr/>
        </p:nvSpPr>
        <p:spPr>
          <a:xfrm>
            <a:off x="1058093" y="3919408"/>
            <a:ext cx="930014" cy="9431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1424062D-4F2B-4C37-A9B0-E9E3793517A1}"/>
              </a:ext>
            </a:extLst>
          </p:cNvPr>
          <p:cNvSpPr txBox="1">
            <a:spLocks/>
          </p:cNvSpPr>
          <p:nvPr/>
        </p:nvSpPr>
        <p:spPr>
          <a:xfrm>
            <a:off x="2242385" y="3992546"/>
            <a:ext cx="9422746" cy="2135452"/>
          </a:xfrm>
          <a:prstGeom prst="rect">
            <a:avLst/>
          </a:prstGeom>
          <a:solidFill>
            <a:srgbClr val="D2B4A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4042C5-945D-4924-AC5F-BBD7C5A4EEC6}"/>
              </a:ext>
            </a:extLst>
          </p:cNvPr>
          <p:cNvSpPr txBox="1"/>
          <p:nvPr/>
        </p:nvSpPr>
        <p:spPr>
          <a:xfrm>
            <a:off x="2355171" y="4184771"/>
            <a:ext cx="8564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스레드 사용시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인원의 제한 없이 여러 명의 사용자 수용 가능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목표는 스레드를 사용해 병렬 수행을 최대화하여 병목현상이 발생하는 것을 막는 것</a:t>
            </a:r>
          </a:p>
        </p:txBody>
      </p:sp>
    </p:spTree>
    <p:extLst>
      <p:ext uri="{BB962C8B-B14F-4D97-AF65-F5344CB8AC3E}">
        <p14:creationId xmlns:p14="http://schemas.microsoft.com/office/powerpoint/2010/main" val="2861759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텍스트 후처리 흐름도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BDD1DF-C2E8-433D-9965-045BD7FC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77" y="1451087"/>
            <a:ext cx="8407514" cy="49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8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소켓 통신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E997E91-A2F7-4D68-B5CA-2DAA0AE82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51592"/>
              </p:ext>
            </p:extLst>
          </p:nvPr>
        </p:nvGraphicFramePr>
        <p:xfrm>
          <a:off x="535760" y="1672815"/>
          <a:ext cx="10856027" cy="4682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768">
                  <a:extLst>
                    <a:ext uri="{9D8B030D-6E8A-4147-A177-3AD203B41FA5}">
                      <a16:colId xmlns:a16="http://schemas.microsoft.com/office/drawing/2014/main" val="3590599648"/>
                    </a:ext>
                  </a:extLst>
                </a:gridCol>
                <a:gridCol w="6476173">
                  <a:extLst>
                    <a:ext uri="{9D8B030D-6E8A-4147-A177-3AD203B41FA5}">
                      <a16:colId xmlns:a16="http://schemas.microsoft.com/office/drawing/2014/main" val="2775534529"/>
                    </a:ext>
                  </a:extLst>
                </a:gridCol>
                <a:gridCol w="3135086">
                  <a:extLst>
                    <a:ext uri="{9D8B030D-6E8A-4147-A177-3AD203B41FA5}">
                      <a16:colId xmlns:a16="http://schemas.microsoft.com/office/drawing/2014/main" val="960139261"/>
                    </a:ext>
                  </a:extLst>
                </a:gridCol>
              </a:tblGrid>
              <a:tr h="175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앱 및 웹과 서버 사이에서 소켓 통신으로 파일 및 텍스트를 주고 받는다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95304"/>
                  </a:ext>
                </a:extLst>
              </a:tr>
              <a:tr h="415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from socket import *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51734"/>
                  </a:ext>
                </a:extLst>
              </a:tr>
              <a:tr h="34765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7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serverSocket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접속을 받기위한 소켓 객체</a:t>
                      </a:r>
                      <a:endParaRPr lang="en-US" altLang="ko-KR" sz="17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32829"/>
                  </a:ext>
                </a:extLst>
              </a:tr>
              <a:tr h="3476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connectionSocket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클라이언트와 통신할 소켓 객체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5686"/>
                  </a:ext>
                </a:extLst>
              </a:tr>
              <a:tr h="3476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addr_info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주소 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916221"/>
                  </a:ext>
                </a:extLst>
              </a:tr>
              <a:tr h="3476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송신할 텍스트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578123"/>
                  </a:ext>
                </a:extLst>
              </a:tr>
              <a:tr h="3476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img_data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수신할 이미지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525761"/>
                  </a:ext>
                </a:extLst>
              </a:tr>
              <a:tr h="2146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socket()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bind()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listen()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accept()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settimeout</a:t>
                      </a: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recv</a:t>
                      </a: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send()</a:t>
                      </a:r>
                      <a:endParaRPr lang="en-US" altLang="ko-KR" sz="17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close()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727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51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소켓 통신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14">
            <a:extLst>
              <a:ext uri="{FF2B5EF4-FFF2-40B4-BE49-F238E27FC236}">
                <a16:creationId xmlns:a16="http://schemas.microsoft.com/office/drawing/2014/main" id="{6D5FB15A-A5D7-4822-9D4F-D64FD3D0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35596"/>
              </p:ext>
            </p:extLst>
          </p:nvPr>
        </p:nvGraphicFramePr>
        <p:xfrm>
          <a:off x="1058093" y="1979146"/>
          <a:ext cx="900285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776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010083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208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addressFamily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socketKind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08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소켓 객체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입력한 주소 옵션과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소켓 종류로 소켓객체를 생성하여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9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serverSocket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socket(AF_INET, SOCK_STREAM)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F60D651E-D268-4F46-AD9B-ED530FCEE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93777"/>
              </p:ext>
            </p:extLst>
          </p:nvPr>
        </p:nvGraphicFramePr>
        <p:xfrm>
          <a:off x="1058093" y="4446616"/>
          <a:ext cx="9002859" cy="114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38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7997021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16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socket.bind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(address, port)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39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소켓에 입력한 주소와 포트번호 정보를 할당한다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418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serverSocket.bind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(‘’,port)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1964C0-049E-4459-8005-CC805E64DC77}"/>
              </a:ext>
            </a:extLst>
          </p:cNvPr>
          <p:cNvSpPr txBox="1"/>
          <p:nvPr/>
        </p:nvSpPr>
        <p:spPr>
          <a:xfrm>
            <a:off x="732627" y="1467084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소켓 객체 생성 함수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EE2AA-58F1-4F92-9317-AA8209381B4C}"/>
              </a:ext>
            </a:extLst>
          </p:cNvPr>
          <p:cNvSpPr txBox="1"/>
          <p:nvPr/>
        </p:nvSpPr>
        <p:spPr>
          <a:xfrm>
            <a:off x="742032" y="3910482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소켓 객체 정보 할당 함수 </a:t>
            </a:r>
          </a:p>
        </p:txBody>
      </p:sp>
    </p:spTree>
    <p:extLst>
      <p:ext uri="{BB962C8B-B14F-4D97-AF65-F5344CB8AC3E}">
        <p14:creationId xmlns:p14="http://schemas.microsoft.com/office/powerpoint/2010/main" val="2597514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소켓 통신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9221510-A734-4B69-A3E8-64972159C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19330"/>
              </p:ext>
            </p:extLst>
          </p:nvPr>
        </p:nvGraphicFramePr>
        <p:xfrm>
          <a:off x="1058092" y="2130720"/>
          <a:ext cx="9575073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4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8595359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28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socket.listen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(client num)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생성한 소켓으로 수신되는 연결을 대기한다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serverSocket.listen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(5)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graphicFrame>
        <p:nvGraphicFramePr>
          <p:cNvPr id="13" name="표 14">
            <a:extLst>
              <a:ext uri="{FF2B5EF4-FFF2-40B4-BE49-F238E27FC236}">
                <a16:creationId xmlns:a16="http://schemas.microsoft.com/office/drawing/2014/main" id="{83FEC098-BAF3-417C-BA34-BC16B1708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817508"/>
              </p:ext>
            </p:extLst>
          </p:nvPr>
        </p:nvGraphicFramePr>
        <p:xfrm>
          <a:off x="1058093" y="4384490"/>
          <a:ext cx="9575073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901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556172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socket.accept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클라이언트와 연결된 소켓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주소 정보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클라이언트의 연결을 수락하여 클라이언트와 정보를 주고 받을 소켓 객체와 클라이언트의 주소 정보를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connectionSocket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addr_info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serverSocket.accept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F3EE2AA-58F1-4F92-9317-AA8209381B4C}"/>
              </a:ext>
            </a:extLst>
          </p:cNvPr>
          <p:cNvSpPr txBox="1"/>
          <p:nvPr/>
        </p:nvSpPr>
        <p:spPr>
          <a:xfrm>
            <a:off x="742032" y="3767751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연결 수락 함수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BD832-B9BA-483D-93FD-D27A3289FA2E}"/>
              </a:ext>
            </a:extLst>
          </p:cNvPr>
          <p:cNvSpPr txBox="1"/>
          <p:nvPr/>
        </p:nvSpPr>
        <p:spPr>
          <a:xfrm>
            <a:off x="732627" y="1467084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클라이언트 연결 대기 함수</a:t>
            </a:r>
          </a:p>
        </p:txBody>
      </p:sp>
    </p:spTree>
    <p:extLst>
      <p:ext uri="{BB962C8B-B14F-4D97-AF65-F5344CB8AC3E}">
        <p14:creationId xmlns:p14="http://schemas.microsoft.com/office/powerpoint/2010/main" val="3434272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소켓 통신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0C970965-D5A1-4B59-8F4E-EBBD285B9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891732"/>
              </p:ext>
            </p:extLst>
          </p:nvPr>
        </p:nvGraphicFramePr>
        <p:xfrm>
          <a:off x="1058093" y="4631156"/>
          <a:ext cx="97187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090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8660674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socket.send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(data)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설정한 값을 송신한다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connectionSocket.send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(bytes(data,'utf-8'))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graphicFrame>
        <p:nvGraphicFramePr>
          <p:cNvPr id="17" name="표 14">
            <a:extLst>
              <a:ext uri="{FF2B5EF4-FFF2-40B4-BE49-F238E27FC236}">
                <a16:creationId xmlns:a16="http://schemas.microsoft.com/office/drawing/2014/main" id="{B620AB43-65BE-4024-9986-EA18BBFAE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719451"/>
              </p:ext>
            </p:extLst>
          </p:nvPr>
        </p:nvGraphicFramePr>
        <p:xfrm>
          <a:off x="1058093" y="2138472"/>
          <a:ext cx="971876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153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647611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socket.recv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buf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size)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수신 데이터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설정한 버퍼 사이즈 만큼 값을 전달받아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img_data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connectionSocket.recv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(1024)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62697F3-C4AA-47F6-822F-3A50CAEE78DA}"/>
              </a:ext>
            </a:extLst>
          </p:cNvPr>
          <p:cNvSpPr txBox="1"/>
          <p:nvPr/>
        </p:nvSpPr>
        <p:spPr>
          <a:xfrm>
            <a:off x="732627" y="1467084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데이터 수신 함수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CA9EF8-7092-4244-923C-E12A65CB7258}"/>
              </a:ext>
            </a:extLst>
          </p:cNvPr>
          <p:cNvSpPr txBox="1"/>
          <p:nvPr/>
        </p:nvSpPr>
        <p:spPr>
          <a:xfrm>
            <a:off x="732626" y="3959794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데이터 송신 함수</a:t>
            </a:r>
          </a:p>
        </p:txBody>
      </p:sp>
    </p:spTree>
    <p:extLst>
      <p:ext uri="{BB962C8B-B14F-4D97-AF65-F5344CB8AC3E}">
        <p14:creationId xmlns:p14="http://schemas.microsoft.com/office/powerpoint/2010/main" val="2936733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소켓 통신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1">
            <a:extLst>
              <a:ext uri="{FF2B5EF4-FFF2-40B4-BE49-F238E27FC236}">
                <a16:creationId xmlns:a16="http://schemas.microsoft.com/office/drawing/2014/main" id="{7F0EA550-44D3-4E3C-949C-0CD7B7961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01180"/>
              </p:ext>
            </p:extLst>
          </p:nvPr>
        </p:nvGraphicFramePr>
        <p:xfrm>
          <a:off x="1058092" y="2135183"/>
          <a:ext cx="896111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954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7949165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socket.settimeout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(time)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오류 발생 시 타임아웃에 설정된 시간이 지나면 소켓 연결을 해제한다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connectionSocket.settimeout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(2)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82A03A2B-B11A-49D4-84BD-99633BE9B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430703"/>
              </p:ext>
            </p:extLst>
          </p:nvPr>
        </p:nvGraphicFramePr>
        <p:xfrm>
          <a:off x="1058092" y="4349669"/>
          <a:ext cx="896111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39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7955280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socket.close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소켓 연결을 해제한다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connectionSocket.close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62697F3-C4AA-47F6-822F-3A50CAEE78DA}"/>
              </a:ext>
            </a:extLst>
          </p:cNvPr>
          <p:cNvSpPr txBox="1"/>
          <p:nvPr/>
        </p:nvSpPr>
        <p:spPr>
          <a:xfrm>
            <a:off x="732627" y="1467084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타임 아웃 설정 함수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039FB-CE5F-40FF-9E79-C411CA77A99B}"/>
              </a:ext>
            </a:extLst>
          </p:cNvPr>
          <p:cNvSpPr txBox="1"/>
          <p:nvPr/>
        </p:nvSpPr>
        <p:spPr>
          <a:xfrm>
            <a:off x="732626" y="3614020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클라이언트 연결 해제 함수</a:t>
            </a:r>
          </a:p>
        </p:txBody>
      </p:sp>
    </p:spTree>
    <p:extLst>
      <p:ext uri="{BB962C8B-B14F-4D97-AF65-F5344CB8AC3E}">
        <p14:creationId xmlns:p14="http://schemas.microsoft.com/office/powerpoint/2010/main" val="3998747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이미지 </a:t>
            </a:r>
            <a:r>
              <a:rPr lang="ko-KR" altLang="en-US" sz="2100" dirty="0" err="1">
                <a:solidFill>
                  <a:schemeClr val="tx1"/>
                </a:solidFill>
              </a:rPr>
              <a:t>전처리</a:t>
            </a:r>
            <a:r>
              <a:rPr lang="ko-KR" altLang="en-US" sz="2100" dirty="0">
                <a:solidFill>
                  <a:schemeClr val="tx1"/>
                </a:solidFill>
              </a:rPr>
              <a:t>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AB34EB3A-8AAC-44CC-93F5-0FB7742FA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035423"/>
              </p:ext>
            </p:extLst>
          </p:nvPr>
        </p:nvGraphicFramePr>
        <p:xfrm>
          <a:off x="742032" y="1780651"/>
          <a:ext cx="10580821" cy="3986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120">
                  <a:extLst>
                    <a:ext uri="{9D8B030D-6E8A-4147-A177-3AD203B41FA5}">
                      <a16:colId xmlns:a16="http://schemas.microsoft.com/office/drawing/2014/main" val="3590599648"/>
                    </a:ext>
                  </a:extLst>
                </a:gridCol>
                <a:gridCol w="6334462">
                  <a:extLst>
                    <a:ext uri="{9D8B030D-6E8A-4147-A177-3AD203B41FA5}">
                      <a16:colId xmlns:a16="http://schemas.microsoft.com/office/drawing/2014/main" val="2775534529"/>
                    </a:ext>
                  </a:extLst>
                </a:gridCol>
                <a:gridCol w="2680239">
                  <a:extLst>
                    <a:ext uri="{9D8B030D-6E8A-4147-A177-3AD203B41FA5}">
                      <a16:colId xmlns:a16="http://schemas.microsoft.com/office/drawing/2014/main" val="960139261"/>
                    </a:ext>
                  </a:extLst>
                </a:gridCol>
              </a:tblGrid>
              <a:tr h="42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이미지를 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전처리하여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OCR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의 정확도를 높인다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95304"/>
                  </a:ext>
                </a:extLst>
              </a:tr>
              <a:tr h="428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import cv2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51734"/>
                  </a:ext>
                </a:extLst>
              </a:tr>
              <a:tr h="4283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road_img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전 이미지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32829"/>
                  </a:ext>
                </a:extLst>
              </a:tr>
              <a:tr h="428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gray_img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흑백 처리 이미지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707869"/>
                  </a:ext>
                </a:extLst>
              </a:tr>
              <a:tr h="428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res_img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전처리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완료 이미지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17391"/>
                  </a:ext>
                </a:extLst>
              </a:tr>
              <a:tr h="1844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imread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cvtColor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adaptiveThreshold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bilateralFilter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imwrite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727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13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이미지 </a:t>
            </a:r>
            <a:r>
              <a:rPr lang="ko-KR" altLang="en-US" sz="2100" dirty="0" err="1">
                <a:solidFill>
                  <a:schemeClr val="tx1"/>
                </a:solidFill>
              </a:rPr>
              <a:t>전처리</a:t>
            </a:r>
            <a:r>
              <a:rPr lang="ko-KR" altLang="en-US" sz="2100" dirty="0">
                <a:solidFill>
                  <a:schemeClr val="tx1"/>
                </a:solidFill>
              </a:rPr>
              <a:t>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61CD6C41-FDCA-4710-AAD6-750D37E44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797759"/>
              </p:ext>
            </p:extLst>
          </p:nvPr>
        </p:nvGraphicFramePr>
        <p:xfrm>
          <a:off x="1058093" y="4546114"/>
          <a:ext cx="894805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38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7942218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cv2.cvtColor 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color code)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색상 변환된 이미지 객체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이미지 객체를 입력한 색상 코드로 변환하여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gray_img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=cv2.cvtColor(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road_img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cv2.COLOR_BGR2GRAY)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4D32AB5-1AEA-42A3-8DCF-DC186F69F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467897"/>
              </p:ext>
            </p:extLst>
          </p:nvPr>
        </p:nvGraphicFramePr>
        <p:xfrm>
          <a:off x="1058093" y="2072056"/>
          <a:ext cx="894805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38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7942218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cv2.imread(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patg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불러온 이미지 객체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입력한 경로에 있는 이미지파일을 불러와 객체로 만들어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road_img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cv2.imread(‘img.jpg’)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A61FAFA-33B7-4ED8-9D89-855074B02E51}"/>
              </a:ext>
            </a:extLst>
          </p:cNvPr>
          <p:cNvSpPr txBox="1"/>
          <p:nvPr/>
        </p:nvSpPr>
        <p:spPr>
          <a:xfrm>
            <a:off x="732627" y="1467084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이미지 객체 생성 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DCBD0-AD01-4BE1-A6AA-EA8F16A14BC2}"/>
              </a:ext>
            </a:extLst>
          </p:cNvPr>
          <p:cNvSpPr txBox="1"/>
          <p:nvPr/>
        </p:nvSpPr>
        <p:spPr>
          <a:xfrm>
            <a:off x="732626" y="3898210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이미지 흑백화 함수</a:t>
            </a:r>
          </a:p>
        </p:txBody>
      </p:sp>
    </p:spTree>
    <p:extLst>
      <p:ext uri="{BB962C8B-B14F-4D97-AF65-F5344CB8AC3E}">
        <p14:creationId xmlns:p14="http://schemas.microsoft.com/office/powerpoint/2010/main" val="2874746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이미지 </a:t>
            </a:r>
            <a:r>
              <a:rPr lang="ko-KR" altLang="en-US" sz="2100" dirty="0" err="1">
                <a:solidFill>
                  <a:schemeClr val="tx1"/>
                </a:solidFill>
              </a:rPr>
              <a:t>전처리</a:t>
            </a:r>
            <a:r>
              <a:rPr lang="ko-KR" altLang="en-US" sz="2100" dirty="0">
                <a:solidFill>
                  <a:schemeClr val="tx1"/>
                </a:solidFill>
              </a:rPr>
              <a:t>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14">
            <a:extLst>
              <a:ext uri="{FF2B5EF4-FFF2-40B4-BE49-F238E27FC236}">
                <a16:creationId xmlns:a16="http://schemas.microsoft.com/office/drawing/2014/main" id="{57D8BD72-0FBF-42E5-8D7B-0175AA019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915858"/>
              </p:ext>
            </p:extLst>
          </p:nvPr>
        </p:nvGraphicFramePr>
        <p:xfrm>
          <a:off x="1058093" y="2138472"/>
          <a:ext cx="10206854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622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298232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cv2.adaptiveThreshold(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maxValue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adaptiveMethod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thresholdType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blockSize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C)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이진화된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이미지 객체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각각의 화소마다 입력한 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임계값을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적용해 이미지를 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이진화하여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res_img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=cv2.adaptiveThreshold(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gray_img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255,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cv2.ADAPTIVE_THRESH_GAUSSIAN_C, cv2.THRESH_BINARY,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blockSize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=31, C=5)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A61FAFA-33B7-4ED8-9D89-855074B02E51}"/>
              </a:ext>
            </a:extLst>
          </p:cNvPr>
          <p:cNvSpPr txBox="1"/>
          <p:nvPr/>
        </p:nvSpPr>
        <p:spPr>
          <a:xfrm>
            <a:off x="732627" y="1467084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이미지 이진화 함수</a:t>
            </a:r>
          </a:p>
        </p:txBody>
      </p:sp>
    </p:spTree>
    <p:extLst>
      <p:ext uri="{BB962C8B-B14F-4D97-AF65-F5344CB8AC3E}">
        <p14:creationId xmlns:p14="http://schemas.microsoft.com/office/powerpoint/2010/main" val="3651223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이미지 </a:t>
            </a:r>
            <a:r>
              <a:rPr lang="ko-KR" altLang="en-US" sz="2100" dirty="0" err="1">
                <a:solidFill>
                  <a:schemeClr val="tx1"/>
                </a:solidFill>
              </a:rPr>
              <a:t>전처리</a:t>
            </a:r>
            <a:r>
              <a:rPr lang="ko-KR" altLang="en-US" sz="2100" dirty="0">
                <a:solidFill>
                  <a:schemeClr val="tx1"/>
                </a:solidFill>
              </a:rPr>
              <a:t> 메소드 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4">
            <a:extLst>
              <a:ext uri="{FF2B5EF4-FFF2-40B4-BE49-F238E27FC236}">
                <a16:creationId xmlns:a16="http://schemas.microsoft.com/office/drawing/2014/main" id="{DF52B72E-6230-4657-A9C2-D4C04AB32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555564"/>
              </p:ext>
            </p:extLst>
          </p:nvPr>
        </p:nvGraphicFramePr>
        <p:xfrm>
          <a:off x="1058093" y="2130720"/>
          <a:ext cx="98363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090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778240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bilateralFilter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d,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sigmaColor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sigmaSpace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잡티제거된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이미지 객체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입력된 필터링 값으로 잡티가 제거된 이미지를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res_img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=cv2.bilateralFilter(res_img,9,75,75)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4" name="표 11">
            <a:extLst>
              <a:ext uri="{FF2B5EF4-FFF2-40B4-BE49-F238E27FC236}">
                <a16:creationId xmlns:a16="http://schemas.microsoft.com/office/drawing/2014/main" id="{0EBDB2F5-7338-4C64-AB16-87570CCE7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944211"/>
              </p:ext>
            </p:extLst>
          </p:nvPr>
        </p:nvGraphicFramePr>
        <p:xfrm>
          <a:off x="1058093" y="4517876"/>
          <a:ext cx="983633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38">
                  <a:extLst>
                    <a:ext uri="{9D8B030D-6E8A-4147-A177-3AD203B41FA5}">
                      <a16:colId xmlns:a16="http://schemas.microsoft.com/office/drawing/2014/main" val="1310339836"/>
                    </a:ext>
                  </a:extLst>
                </a:gridCol>
                <a:gridCol w="8830492">
                  <a:extLst>
                    <a:ext uri="{9D8B030D-6E8A-4147-A177-3AD203B41FA5}">
                      <a16:colId xmlns:a16="http://schemas.microsoft.com/office/drawing/2014/main" val="1182017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cv2.imwrite(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pre_img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res_img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2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입력된 경로로 전처리가 끝난 이미지 파일이 저장된다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96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cv2.imwrite('processed img.jpg',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res_img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010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5D1BC1-F5C1-4C23-86CB-E834701D713C}"/>
              </a:ext>
            </a:extLst>
          </p:cNvPr>
          <p:cNvSpPr txBox="1"/>
          <p:nvPr/>
        </p:nvSpPr>
        <p:spPr>
          <a:xfrm>
            <a:off x="732627" y="1467084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이미지 잡티 제거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E35EFE-826F-421B-946F-B4A1C19CCA92}"/>
              </a:ext>
            </a:extLst>
          </p:cNvPr>
          <p:cNvSpPr txBox="1"/>
          <p:nvPr/>
        </p:nvSpPr>
        <p:spPr>
          <a:xfrm>
            <a:off x="796927" y="3889272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이미지 저장 함수</a:t>
            </a:r>
          </a:p>
        </p:txBody>
      </p:sp>
    </p:spTree>
    <p:extLst>
      <p:ext uri="{BB962C8B-B14F-4D97-AF65-F5344CB8AC3E}">
        <p14:creationId xmlns:p14="http://schemas.microsoft.com/office/powerpoint/2010/main" val="377694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2385" y="1597724"/>
            <a:ext cx="9422746" cy="731520"/>
          </a:xfrm>
          <a:solidFill>
            <a:srgbClr val="D2B4A9"/>
          </a:solidFill>
        </p:spPr>
        <p:txBody>
          <a:bodyPr>
            <a:normAutofit/>
          </a:bodyPr>
          <a:lstStyle/>
          <a:p>
            <a:pPr algn="l"/>
            <a:r>
              <a:rPr lang="ko-KR" altLang="en-US" sz="1800" b="1" dirty="0">
                <a:solidFill>
                  <a:schemeClr val="tx1"/>
                </a:solidFill>
                <a:latin typeface="+mj-ea"/>
                <a:ea typeface="+mj-ea"/>
              </a:rPr>
              <a:t>전자책 표준에 대해 조사하고 주제를 명확히 할 것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7F69-8114-4519-9E8F-7A8AC7AAB38C}"/>
              </a:ext>
            </a:extLst>
          </p:cNvPr>
          <p:cNvSpPr/>
          <p:nvPr/>
        </p:nvSpPr>
        <p:spPr>
          <a:xfrm>
            <a:off x="1045032" y="1491902"/>
            <a:ext cx="930014" cy="9431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1. </a:t>
            </a:r>
            <a:r>
              <a:rPr lang="ko-KR" altLang="en-US" sz="3300" dirty="0"/>
              <a:t>졸업 연구 개요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576115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900" dirty="0"/>
              <a:t>지난 발표에서의 지적 사항</a:t>
            </a:r>
            <a:endParaRPr lang="en-US" altLang="ko-KR" sz="1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8F7E0EC-C533-4CE8-834E-59D865AB2821}"/>
              </a:ext>
            </a:extLst>
          </p:cNvPr>
          <p:cNvSpPr/>
          <p:nvPr/>
        </p:nvSpPr>
        <p:spPr>
          <a:xfrm>
            <a:off x="535761" y="289823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DB23EAD7-8B3F-46A1-8AC5-F6CCAC7DE939}"/>
              </a:ext>
            </a:extLst>
          </p:cNvPr>
          <p:cNvSpPr/>
          <p:nvPr/>
        </p:nvSpPr>
        <p:spPr>
          <a:xfrm>
            <a:off x="329489" y="306545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0A568331-96B6-46DE-8D27-9833B4539A2B}"/>
              </a:ext>
            </a:extLst>
          </p:cNvPr>
          <p:cNvSpPr txBox="1">
            <a:spLocks/>
          </p:cNvSpPr>
          <p:nvPr/>
        </p:nvSpPr>
        <p:spPr>
          <a:xfrm>
            <a:off x="1264365" y="287699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900" dirty="0"/>
              <a:t>지적사항에 대한 답변</a:t>
            </a:r>
            <a:endParaRPr lang="en-US" altLang="ko-KR" sz="19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7372642-6DE6-463C-9DF9-0FF52B8C2AA8}"/>
              </a:ext>
            </a:extLst>
          </p:cNvPr>
          <p:cNvSpPr/>
          <p:nvPr/>
        </p:nvSpPr>
        <p:spPr>
          <a:xfrm>
            <a:off x="1058093" y="3919408"/>
            <a:ext cx="930014" cy="94316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1424062D-4F2B-4C37-A9B0-E9E3793517A1}"/>
              </a:ext>
            </a:extLst>
          </p:cNvPr>
          <p:cNvSpPr txBox="1">
            <a:spLocks/>
          </p:cNvSpPr>
          <p:nvPr/>
        </p:nvSpPr>
        <p:spPr>
          <a:xfrm>
            <a:off x="2242385" y="3992546"/>
            <a:ext cx="9422746" cy="2135452"/>
          </a:xfrm>
          <a:prstGeom prst="rect">
            <a:avLst/>
          </a:prstGeom>
          <a:solidFill>
            <a:srgbClr val="D2B4A9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800" b="1" dirty="0">
              <a:solidFill>
                <a:srgbClr val="2A5963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1F389-0EA0-4C5C-98E9-3F2BB0E77BF8}"/>
              </a:ext>
            </a:extLst>
          </p:cNvPr>
          <p:cNvSpPr txBox="1"/>
          <p:nvPr/>
        </p:nvSpPr>
        <p:spPr>
          <a:xfrm>
            <a:off x="2369542" y="4183109"/>
            <a:ext cx="8973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전자책에는 </a:t>
            </a:r>
            <a:r>
              <a:rPr lang="en-US" altLang="ko-KR" dirty="0">
                <a:latin typeface="+mj-ea"/>
                <a:ea typeface="+mj-ea"/>
              </a:rPr>
              <a:t>EPUB, Folio, txt, PDF </a:t>
            </a:r>
            <a:r>
              <a:rPr lang="ko-KR" altLang="en-US" dirty="0">
                <a:latin typeface="+mj-ea"/>
                <a:ea typeface="+mj-ea"/>
              </a:rPr>
              <a:t>등 다양한 포맷이 존재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 중 </a:t>
            </a:r>
            <a:r>
              <a:rPr lang="en-US" altLang="ko-KR" dirty="0">
                <a:latin typeface="+mj-ea"/>
                <a:ea typeface="+mj-ea"/>
              </a:rPr>
              <a:t>EPUB</a:t>
            </a:r>
            <a:r>
              <a:rPr lang="ko-KR" altLang="en-US" dirty="0">
                <a:latin typeface="+mj-ea"/>
                <a:ea typeface="+mj-ea"/>
              </a:rPr>
              <a:t>이 표준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대부분 배포를 목적으로 전자책 표준을 따르는 것이고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우리는 전자책 출판이 목적이 아님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우리의 목표는 시각 장애인들이 읽고 싶어하는 텍스트의 사진을 찍어 이를  </a:t>
            </a:r>
            <a:r>
              <a:rPr lang="en-US" altLang="ko-KR" dirty="0">
                <a:latin typeface="+mj-ea"/>
                <a:ea typeface="+mj-ea"/>
              </a:rPr>
              <a:t>OCR</a:t>
            </a:r>
            <a:r>
              <a:rPr lang="ko-KR" altLang="en-US" dirty="0">
                <a:latin typeface="+mj-ea"/>
                <a:ea typeface="+mj-ea"/>
              </a:rPr>
              <a:t>로 인식한 후 점자출력기로 출력하여 장애인들이 손쉽게 해당 텍스트에 접근하게 하는 것임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5661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_OCR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022B6C7F-2415-44B9-9546-6F6E74C05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801672"/>
              </p:ext>
            </p:extLst>
          </p:nvPr>
        </p:nvGraphicFramePr>
        <p:xfrm>
          <a:off x="796927" y="1438578"/>
          <a:ext cx="10391875" cy="5191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269">
                  <a:extLst>
                    <a:ext uri="{9D8B030D-6E8A-4147-A177-3AD203B41FA5}">
                      <a16:colId xmlns:a16="http://schemas.microsoft.com/office/drawing/2014/main" val="3590599648"/>
                    </a:ext>
                  </a:extLst>
                </a:gridCol>
                <a:gridCol w="5713788">
                  <a:extLst>
                    <a:ext uri="{9D8B030D-6E8A-4147-A177-3AD203B41FA5}">
                      <a16:colId xmlns:a16="http://schemas.microsoft.com/office/drawing/2014/main" val="2775534529"/>
                    </a:ext>
                  </a:extLst>
                </a:gridCol>
                <a:gridCol w="3302818">
                  <a:extLst>
                    <a:ext uri="{9D8B030D-6E8A-4147-A177-3AD203B41FA5}">
                      <a16:colId xmlns:a16="http://schemas.microsoft.com/office/drawing/2014/main" val="960139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이미지에서 텍스트를 추출한다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b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95304"/>
                  </a:ext>
                </a:extLst>
              </a:tr>
              <a:tr h="742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google.cloud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import vision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import io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os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51734"/>
                  </a:ext>
                </a:extLst>
              </a:tr>
              <a:tr h="3930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와 통신할 클라이언트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32829"/>
                  </a:ext>
                </a:extLst>
              </a:tr>
              <a:tr h="393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file_name</a:t>
                      </a:r>
                      <a:endParaRPr lang="en-US" altLang="ko-KR" sz="1700" b="0" kern="120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처리할 파일의 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458279"/>
                  </a:ext>
                </a:extLst>
              </a:tr>
              <a:tr h="393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객체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99309"/>
                  </a:ext>
                </a:extLst>
              </a:tr>
              <a:tr h="393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응답 객체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9133"/>
                  </a:ext>
                </a:extLst>
              </a:tr>
              <a:tr h="278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texts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결과 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90553"/>
                  </a:ext>
                </a:extLst>
              </a:tr>
              <a:tr h="1411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ImageAnnotatorClient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abspath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Image()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text_detection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text_annotations</a:t>
                      </a:r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endParaRPr lang="en-US" altLang="ko-KR" sz="17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7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description()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727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607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_OCR </a:t>
            </a:r>
            <a:r>
              <a:rPr lang="ko-KR" altLang="en-US" sz="2100" dirty="0">
                <a:solidFill>
                  <a:schemeClr val="tx1"/>
                </a:solidFill>
              </a:rPr>
              <a:t>메소드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D3511732-41BA-4F50-BE15-E8F0ED6E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122979"/>
              </p:ext>
            </p:extLst>
          </p:nvPr>
        </p:nvGraphicFramePr>
        <p:xfrm>
          <a:off x="1048687" y="4627769"/>
          <a:ext cx="960119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3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621485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22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vision.Image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(content)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318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이미지 객체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22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파일을 이미지 객체로 변환하여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22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image = vision.Image(content=content)</a:t>
                      </a:r>
                      <a:r>
                        <a:rPr lang="fr-FR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2372BF4-7C51-441E-B563-89A2FAD46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24850"/>
              </p:ext>
            </p:extLst>
          </p:nvPr>
        </p:nvGraphicFramePr>
        <p:xfrm>
          <a:off x="1058093" y="2138472"/>
          <a:ext cx="96011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587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647611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vision.ImageAnnotatorClient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 접근할 클라이언트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Google Vision API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 접근하기 위한 클라이언트를 생성해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client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vision.ImageAnnotatorClient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70360A2-0EFD-4853-99A3-D16AEBC870E4}"/>
              </a:ext>
            </a:extLst>
          </p:cNvPr>
          <p:cNvSpPr txBox="1"/>
          <p:nvPr/>
        </p:nvSpPr>
        <p:spPr>
          <a:xfrm>
            <a:off x="732627" y="1467084"/>
            <a:ext cx="5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OCR</a:t>
            </a:r>
            <a:r>
              <a:rPr lang="ko-KR" altLang="en-US" dirty="0">
                <a:latin typeface="+mj-ea"/>
                <a:ea typeface="+mj-ea"/>
              </a:rPr>
              <a:t>을 위한 클라이언트 생성 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1CE078-018C-4608-A76E-BC9E0AAB5A4A}"/>
              </a:ext>
            </a:extLst>
          </p:cNvPr>
          <p:cNvSpPr txBox="1"/>
          <p:nvPr/>
        </p:nvSpPr>
        <p:spPr>
          <a:xfrm>
            <a:off x="732626" y="4005940"/>
            <a:ext cx="5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이미지 객체 생성 함수</a:t>
            </a:r>
          </a:p>
        </p:txBody>
      </p:sp>
    </p:spTree>
    <p:extLst>
      <p:ext uri="{BB962C8B-B14F-4D97-AF65-F5344CB8AC3E}">
        <p14:creationId xmlns:p14="http://schemas.microsoft.com/office/powerpoint/2010/main" val="3050007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_OCR </a:t>
            </a:r>
            <a:r>
              <a:rPr lang="ko-KR" altLang="en-US" sz="2100" dirty="0">
                <a:solidFill>
                  <a:schemeClr val="tx1"/>
                </a:solidFill>
              </a:rPr>
              <a:t>메소드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4023158A-1FA4-4650-8AE4-9CE72BD76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934687"/>
              </p:ext>
            </p:extLst>
          </p:nvPr>
        </p:nvGraphicFramePr>
        <p:xfrm>
          <a:off x="1058093" y="2130720"/>
          <a:ext cx="10071461" cy="1624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776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078685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403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os.path.abspath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path)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403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os.path.abspath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path)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40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입력한 이미지의 경로에서 이미지 이름을 가져와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408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file_name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os.path.abspath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('img.jpg')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70360A2-0EFD-4853-99A3-D16AEBC870E4}"/>
              </a:ext>
            </a:extLst>
          </p:cNvPr>
          <p:cNvSpPr txBox="1"/>
          <p:nvPr/>
        </p:nvSpPr>
        <p:spPr>
          <a:xfrm>
            <a:off x="732627" y="1467084"/>
            <a:ext cx="5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이미지 이름 추출 함수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C318B45-E9E8-4C4C-A95B-2FCED019A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137088"/>
              </p:ext>
            </p:extLst>
          </p:nvPr>
        </p:nvGraphicFramePr>
        <p:xfrm>
          <a:off x="1058092" y="4578746"/>
          <a:ext cx="1007146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1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9091747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client.text_detection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(image)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추출한 정보를 담고있는 객체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이미지의 텍스트를 감지하여 추출해낸 정보를 담고있는 객체를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response = client.text_detection(image=image)</a:t>
                      </a:r>
                      <a:r>
                        <a:rPr lang="fr-FR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12A0979-6C1A-49EC-9770-E27162F117F5}"/>
              </a:ext>
            </a:extLst>
          </p:cNvPr>
          <p:cNvSpPr txBox="1"/>
          <p:nvPr/>
        </p:nvSpPr>
        <p:spPr>
          <a:xfrm>
            <a:off x="742032" y="4018797"/>
            <a:ext cx="5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이미지 상세 정보 추출 함수</a:t>
            </a:r>
          </a:p>
        </p:txBody>
      </p:sp>
    </p:spTree>
    <p:extLst>
      <p:ext uri="{BB962C8B-B14F-4D97-AF65-F5344CB8AC3E}">
        <p14:creationId xmlns:p14="http://schemas.microsoft.com/office/powerpoint/2010/main" val="61762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_OCR </a:t>
            </a:r>
            <a:r>
              <a:rPr lang="ko-KR" altLang="en-US" sz="2100" dirty="0">
                <a:solidFill>
                  <a:schemeClr val="tx1"/>
                </a:solidFill>
              </a:rPr>
              <a:t>메소드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A4A2CC-9496-4320-939E-218BB9F73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58882"/>
              </p:ext>
            </p:extLst>
          </p:nvPr>
        </p:nvGraphicFramePr>
        <p:xfrm>
          <a:off x="1058092" y="2081238"/>
          <a:ext cx="9901645" cy="1477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39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895806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25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response.text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_ annotations()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5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추출된 텍스트에 관한 정보 객체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80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상세정보 중 텍스트에 관한 정보를 객체로 가져와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257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texts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response.text_annotations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E73E03C-0278-40C0-B601-0316ED9CA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60008"/>
              </p:ext>
            </p:extLst>
          </p:nvPr>
        </p:nvGraphicFramePr>
        <p:xfrm>
          <a:off x="1058093" y="4530003"/>
          <a:ext cx="990164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965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869679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texts.description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텍스트 내용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텍스트에 관한 다양한 정보들 중 텍스트의 내용을 가져와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text =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texts.description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611A6B9-E446-4A1B-BF73-FE439AFD86AD}"/>
              </a:ext>
            </a:extLst>
          </p:cNvPr>
          <p:cNvSpPr txBox="1"/>
          <p:nvPr/>
        </p:nvSpPr>
        <p:spPr>
          <a:xfrm>
            <a:off x="732627" y="3905575"/>
            <a:ext cx="5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텍스트 내용 추출 함수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5143A3-521A-4548-AFE8-8D87289624CF}"/>
              </a:ext>
            </a:extLst>
          </p:cNvPr>
          <p:cNvSpPr txBox="1"/>
          <p:nvPr/>
        </p:nvSpPr>
        <p:spPr>
          <a:xfrm>
            <a:off x="645541" y="1509427"/>
            <a:ext cx="5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텍스트 정보 추출 함수</a:t>
            </a:r>
          </a:p>
        </p:txBody>
      </p:sp>
    </p:spTree>
    <p:extLst>
      <p:ext uri="{BB962C8B-B14F-4D97-AF65-F5344CB8AC3E}">
        <p14:creationId xmlns:p14="http://schemas.microsoft.com/office/powerpoint/2010/main" val="579330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텍스트 후처리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82CD0C4C-E694-4E9B-AE26-8BF4D70AD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37988"/>
              </p:ext>
            </p:extLst>
          </p:nvPr>
        </p:nvGraphicFramePr>
        <p:xfrm>
          <a:off x="1058093" y="2296866"/>
          <a:ext cx="10467806" cy="3137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067">
                  <a:extLst>
                    <a:ext uri="{9D8B030D-6E8A-4147-A177-3AD203B41FA5}">
                      <a16:colId xmlns:a16="http://schemas.microsoft.com/office/drawing/2014/main" val="3590599648"/>
                    </a:ext>
                  </a:extLst>
                </a:gridCol>
                <a:gridCol w="6422128">
                  <a:extLst>
                    <a:ext uri="{9D8B030D-6E8A-4147-A177-3AD203B41FA5}">
                      <a16:colId xmlns:a16="http://schemas.microsoft.com/office/drawing/2014/main" val="2775534529"/>
                    </a:ext>
                  </a:extLst>
                </a:gridCol>
                <a:gridCol w="2651611">
                  <a:extLst>
                    <a:ext uri="{9D8B030D-6E8A-4147-A177-3AD203B41FA5}">
                      <a16:colId xmlns:a16="http://schemas.microsoft.com/office/drawing/2014/main" val="960139261"/>
                    </a:ext>
                  </a:extLst>
                </a:gridCol>
              </a:tblGrid>
              <a:tr h="399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추출한 텍스트를 검사하여 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OCR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의 정확도를 높인다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95304"/>
                  </a:ext>
                </a:extLst>
              </a:tr>
              <a:tr h="399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hanspell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spell_checker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51734"/>
                  </a:ext>
                </a:extLst>
              </a:tr>
              <a:tr h="3995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line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추출한 텍스트의 한 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732829"/>
                  </a:ext>
                </a:extLst>
              </a:tr>
              <a:tr h="39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후처리 결과 텍스트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541601"/>
                  </a:ext>
                </a:extLst>
              </a:tr>
              <a:tr h="6991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dic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미리 정의해둔 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OCR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오류에 대한 사전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12983"/>
                  </a:ext>
                </a:extLst>
              </a:tr>
              <a:tr h="839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check()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checkDict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()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727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51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텍스트 후처리 메소드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F71719EF-EF04-4AB2-ADF9-A04659BD9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44728"/>
              </p:ext>
            </p:extLst>
          </p:nvPr>
        </p:nvGraphicFramePr>
        <p:xfrm>
          <a:off x="872494" y="2081238"/>
          <a:ext cx="966923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844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840386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checkDict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(line)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사전에 의해 교정된 텍스트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사전에 정의되어 있는 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ocr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오류 단어가 텍스트에 포함되어 있으면 오류 단어를 정정한다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line=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checkDict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(line)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graphicFrame>
        <p:nvGraphicFramePr>
          <p:cNvPr id="10" name="표 14">
            <a:extLst>
              <a:ext uri="{FF2B5EF4-FFF2-40B4-BE49-F238E27FC236}">
                <a16:creationId xmlns:a16="http://schemas.microsoft.com/office/drawing/2014/main" id="{2EFCC324-3F20-479E-8A46-230948DC3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80481"/>
              </p:ext>
            </p:extLst>
          </p:nvPr>
        </p:nvGraphicFramePr>
        <p:xfrm>
          <a:off x="872495" y="4467976"/>
          <a:ext cx="96692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739">
                  <a:extLst>
                    <a:ext uri="{9D8B030D-6E8A-4147-A177-3AD203B41FA5}">
                      <a16:colId xmlns:a16="http://schemas.microsoft.com/office/drawing/2014/main" val="3937472604"/>
                    </a:ext>
                  </a:extLst>
                </a:gridCol>
                <a:gridCol w="8830490">
                  <a:extLst>
                    <a:ext uri="{9D8B030D-6E8A-4147-A177-3AD203B41FA5}">
                      <a16:colId xmlns:a16="http://schemas.microsoft.com/office/drawing/2014/main" val="1021030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spell_checker.check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(line)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40589"/>
                  </a:ext>
                </a:extLst>
              </a:tr>
              <a:tr h="295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맞춤법 검사를 통해 교정된 텍스트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맞춤법 검사를 통해 텍스트의 내용을 교정시킨 후 반환한다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8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res+=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spell_checker.check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(line) + ‘\n’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712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3286874-467F-4B94-A8BA-9E2178272D3A}"/>
              </a:ext>
            </a:extLst>
          </p:cNvPr>
          <p:cNvSpPr txBox="1"/>
          <p:nvPr/>
        </p:nvSpPr>
        <p:spPr>
          <a:xfrm>
            <a:off x="645541" y="1509427"/>
            <a:ext cx="5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j-ea"/>
                <a:ea typeface="+mj-ea"/>
              </a:rPr>
              <a:t>사전 후처리 함수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9C0257-ED44-43A6-8B32-588AA81FF93B}"/>
              </a:ext>
            </a:extLst>
          </p:cNvPr>
          <p:cNvSpPr txBox="1"/>
          <p:nvPr/>
        </p:nvSpPr>
        <p:spPr>
          <a:xfrm>
            <a:off x="645541" y="3829081"/>
            <a:ext cx="5363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맞춤법 검사 후처리 함수</a:t>
            </a:r>
          </a:p>
        </p:txBody>
      </p:sp>
    </p:spTree>
    <p:extLst>
      <p:ext uri="{BB962C8B-B14F-4D97-AF65-F5344CB8AC3E}">
        <p14:creationId xmlns:p14="http://schemas.microsoft.com/office/powerpoint/2010/main" val="2549886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하드웨어 설계 회로도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77C2D8-AD5B-42C5-976F-F4878FA60A12}"/>
              </a:ext>
            </a:extLst>
          </p:cNvPr>
          <p:cNvGrpSpPr/>
          <p:nvPr/>
        </p:nvGrpSpPr>
        <p:grpSpPr>
          <a:xfrm>
            <a:off x="742032" y="1406419"/>
            <a:ext cx="10230768" cy="5232234"/>
            <a:chOff x="4743648" y="2124626"/>
            <a:chExt cx="5942281" cy="4121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AC5CE8-F427-4633-9763-94345949E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648" y="2124626"/>
              <a:ext cx="5942281" cy="412198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DA5D1DF-5B8B-4C72-8F15-60908F7AAC3E}"/>
                </a:ext>
              </a:extLst>
            </p:cNvPr>
            <p:cNvSpPr/>
            <p:nvPr/>
          </p:nvSpPr>
          <p:spPr>
            <a:xfrm>
              <a:off x="9457765" y="5647765"/>
              <a:ext cx="1228164" cy="598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1067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하드웨어 모듈 클래스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8525598-14B3-41BB-AD36-94D90229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3" y="1638552"/>
            <a:ext cx="9822358" cy="471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24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하드웨어 시스템 동작 흐름도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5FDB92-75F5-448D-A6C6-96C58B29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7" y="1438578"/>
            <a:ext cx="10261534" cy="52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4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하드웨어 시스템 동작 흐름도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9E99EB-3519-4181-AAB5-31DAEAA1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032" y="1539386"/>
            <a:ext cx="10400585" cy="50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2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1. </a:t>
            </a:r>
            <a:r>
              <a:rPr lang="ko-KR" altLang="en-US" sz="3300" dirty="0"/>
              <a:t>졸업 연구 개요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연구 개발 배경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A4B0CB-F15B-42CA-AB0F-F42A7A456E8C}"/>
              </a:ext>
            </a:extLst>
          </p:cNvPr>
          <p:cNvGrpSpPr/>
          <p:nvPr/>
        </p:nvGrpSpPr>
        <p:grpSpPr>
          <a:xfrm>
            <a:off x="5616583" y="0"/>
            <a:ext cx="0" cy="6854825"/>
            <a:chOff x="9032421" y="0"/>
            <a:chExt cx="0" cy="685482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C976D87-44DE-40BA-9E4A-B5CC0C8E08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0"/>
              <a:ext cx="0" cy="1734185"/>
            </a:xfrm>
            <a:prstGeom prst="line">
              <a:avLst/>
            </a:prstGeom>
            <a:ln w="19050">
              <a:solidFill>
                <a:srgbClr val="2A5963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80B8EF-8AC1-4139-9C77-E3B81A053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32421" y="5048885"/>
              <a:ext cx="0" cy="1805940"/>
            </a:xfrm>
            <a:prstGeom prst="line">
              <a:avLst/>
            </a:prstGeom>
            <a:ln w="19050">
              <a:solidFill>
                <a:srgbClr val="2A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7" name="_x205648040">
            <a:extLst>
              <a:ext uri="{FF2B5EF4-FFF2-40B4-BE49-F238E27FC236}">
                <a16:creationId xmlns:a16="http://schemas.microsoft.com/office/drawing/2014/main" id="{20C42CCE-F797-4686-B256-DA02AE521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" b="37"/>
          <a:stretch>
            <a:fillRect/>
          </a:stretch>
        </p:blipFill>
        <p:spPr bwMode="auto">
          <a:xfrm>
            <a:off x="871361" y="1507427"/>
            <a:ext cx="4344723" cy="37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3">
            <a:extLst>
              <a:ext uri="{FF2B5EF4-FFF2-40B4-BE49-F238E27FC236}">
                <a16:creationId xmlns:a16="http://schemas.microsoft.com/office/drawing/2014/main" id="{70063DF6-E00D-4AAB-A88D-B6860CF9FD25}"/>
              </a:ext>
            </a:extLst>
          </p:cNvPr>
          <p:cNvSpPr txBox="1">
            <a:spLocks/>
          </p:cNvSpPr>
          <p:nvPr/>
        </p:nvSpPr>
        <p:spPr>
          <a:xfrm>
            <a:off x="680101" y="5406383"/>
            <a:ext cx="4886588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900" dirty="0">
                <a:solidFill>
                  <a:schemeClr val="tx1"/>
                </a:solidFill>
              </a:rPr>
              <a:t>과거에 비해 시각장애인들의 수는 통계적으로 증가</a:t>
            </a:r>
            <a:endParaRPr lang="en-US" altLang="ko-KR" sz="19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064C964-B189-45B0-8E29-33F3DBFC7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79" y="857671"/>
            <a:ext cx="4851784" cy="737036"/>
          </a:xfrm>
          <a:prstGeom prst="rect">
            <a:avLst/>
          </a:prstGeom>
        </p:spPr>
      </p:pic>
      <p:pic>
        <p:nvPicPr>
          <p:cNvPr id="30" name="그림 2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882E395A-5960-4A47-8C2E-70968D010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79" y="1919325"/>
            <a:ext cx="5980218" cy="15463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513AA7A-5E34-4B02-A1CD-2FFE03FB0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53" y="3783948"/>
            <a:ext cx="6160444" cy="600075"/>
          </a:xfrm>
          <a:prstGeom prst="rect">
            <a:avLst/>
          </a:prstGeom>
        </p:spPr>
      </p:pic>
      <p:sp>
        <p:nvSpPr>
          <p:cNvPr id="32" name="제목 3">
            <a:extLst>
              <a:ext uri="{FF2B5EF4-FFF2-40B4-BE49-F238E27FC236}">
                <a16:creationId xmlns:a16="http://schemas.microsoft.com/office/drawing/2014/main" id="{C6B0196D-D8F1-4AB7-BD29-523404044EC0}"/>
              </a:ext>
            </a:extLst>
          </p:cNvPr>
          <p:cNvSpPr txBox="1">
            <a:spLocks/>
          </p:cNvSpPr>
          <p:nvPr/>
        </p:nvSpPr>
        <p:spPr>
          <a:xfrm>
            <a:off x="6257304" y="5406383"/>
            <a:ext cx="5254589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900" dirty="0">
              <a:solidFill>
                <a:schemeClr val="tx1"/>
              </a:solidFill>
            </a:endParaRPr>
          </a:p>
        </p:txBody>
      </p:sp>
      <p:sp>
        <p:nvSpPr>
          <p:cNvPr id="34" name="제목 3">
            <a:extLst>
              <a:ext uri="{FF2B5EF4-FFF2-40B4-BE49-F238E27FC236}">
                <a16:creationId xmlns:a16="http://schemas.microsoft.com/office/drawing/2014/main" id="{B54BA72D-3331-4331-A46C-1142841DF5FE}"/>
              </a:ext>
            </a:extLst>
          </p:cNvPr>
          <p:cNvSpPr txBox="1">
            <a:spLocks/>
          </p:cNvSpPr>
          <p:nvPr/>
        </p:nvSpPr>
        <p:spPr>
          <a:xfrm>
            <a:off x="5909970" y="5275513"/>
            <a:ext cx="6046010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하지만 일반 도서 중 시각장애인 용으로 만들어지는 것은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 매우 적은 비율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시각장애인도 공부를 하고 싶지만 필요한 도서가 없어서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대부분이 직업으로 안마사를 택함 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271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점자 모듈 클래스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120D884C-A2DE-4166-AA1A-8A415D2E1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904001"/>
              </p:ext>
            </p:extLst>
          </p:nvPr>
        </p:nvGraphicFramePr>
        <p:xfrm>
          <a:off x="742032" y="1389871"/>
          <a:ext cx="10622654" cy="505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522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5564247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  <a:gridCol w="3540885">
                  <a:extLst>
                    <a:ext uri="{9D8B030D-6E8A-4147-A177-3AD203B41FA5}">
                      <a16:colId xmlns:a16="http://schemas.microsoft.com/office/drawing/2014/main" val="2820707334"/>
                    </a:ext>
                  </a:extLst>
                </a:gridCol>
              </a:tblGrid>
              <a:tr h="308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Class braille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540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모듈의 기본 클래스</a:t>
                      </a:r>
                      <a:endParaRPr lang="en-US" altLang="ko-KR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점자를 나타내는 솔레노이드 모터를 하나씩 제어한다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95199"/>
                  </a:ext>
                </a:extLst>
              </a:tr>
              <a:tr h="308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#include “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braille.h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3089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braille_no</a:t>
                      </a:r>
                      <a:endParaRPr lang="en-US" altLang="ko-KR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모듈의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  <a:tr h="3089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data_pin</a:t>
                      </a:r>
                      <a:endParaRPr lang="en-US" altLang="ko-KR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클럭 신호에 맞추어 전송되는 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45375"/>
                  </a:ext>
                </a:extLst>
              </a:tr>
              <a:tr h="3089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latchPin</a:t>
                      </a:r>
                      <a:endParaRPr lang="en-US" altLang="ko-KR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래치 레지스터에 데이터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15336"/>
                  </a:ext>
                </a:extLst>
              </a:tr>
              <a:tr h="3089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clockPin</a:t>
                      </a:r>
                      <a:endParaRPr lang="en-US" altLang="ko-KR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클럭신호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전송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8118"/>
                  </a:ext>
                </a:extLst>
              </a:tr>
              <a:tr h="5406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unit8_tdata[MAX_BRAILLE_NO]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변수로 표시할 점자 데이터를 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8bit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형태로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650502"/>
                  </a:ext>
                </a:extLst>
              </a:tr>
              <a:tr h="1699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braille(int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data_pin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int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latch_pin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int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clock_pin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int no)</a:t>
                      </a:r>
                    </a:p>
                    <a:p>
                      <a:pPr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begin()</a:t>
                      </a:r>
                    </a:p>
                    <a:p>
                      <a:pPr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on(int no, int index)</a:t>
                      </a:r>
                    </a:p>
                    <a:p>
                      <a:pPr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off(int no, int index)</a:t>
                      </a:r>
                    </a:p>
                    <a:p>
                      <a:pPr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refresh()</a:t>
                      </a:r>
                    </a:p>
                    <a:p>
                      <a:pPr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all_off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8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01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점자 모듈 클래스 함수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4AB2D1-40AB-4CEC-A27C-F26D346A2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825854"/>
              </p:ext>
            </p:extLst>
          </p:nvPr>
        </p:nvGraphicFramePr>
        <p:xfrm>
          <a:off x="1161559" y="2168179"/>
          <a:ext cx="934267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698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8307978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braille::braille(int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data_pin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int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latch_pin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int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clock_pin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int no)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GIPIO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핀을 할당해주고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작동할 점자 모듈 개수를 설정한다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braille bra(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dataPin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latchPin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clockPin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no_module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{};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D54B5E5-5958-4671-AD04-C9E2187BE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33860"/>
              </p:ext>
            </p:extLst>
          </p:nvPr>
        </p:nvGraphicFramePr>
        <p:xfrm>
          <a:off x="1167385" y="4538622"/>
          <a:ext cx="933685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872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8307978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braille::begin()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모듈의 상태를 초기화한다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bra.begin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63C7774-1C79-4DBC-AE22-F0F7614792DD}"/>
              </a:ext>
            </a:extLst>
          </p:cNvPr>
          <p:cNvSpPr txBox="1"/>
          <p:nvPr/>
        </p:nvSpPr>
        <p:spPr>
          <a:xfrm>
            <a:off x="742032" y="153938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클래스 생성자 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18146B-DEDC-4D9D-A584-B029A0544E7B}"/>
              </a:ext>
            </a:extLst>
          </p:cNvPr>
          <p:cNvSpPr txBox="1"/>
          <p:nvPr/>
        </p:nvSpPr>
        <p:spPr>
          <a:xfrm>
            <a:off x="742032" y="3734830"/>
            <a:ext cx="292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클래스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초기화 함수</a:t>
            </a:r>
          </a:p>
        </p:txBody>
      </p:sp>
    </p:spTree>
    <p:extLst>
      <p:ext uri="{BB962C8B-B14F-4D97-AF65-F5344CB8AC3E}">
        <p14:creationId xmlns:p14="http://schemas.microsoft.com/office/powerpoint/2010/main" val="3581191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점자 모듈 클래스 함수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C7774-1C79-4DBC-AE22-F0F7614792DD}"/>
              </a:ext>
            </a:extLst>
          </p:cNvPr>
          <p:cNvSpPr txBox="1"/>
          <p:nvPr/>
        </p:nvSpPr>
        <p:spPr>
          <a:xfrm>
            <a:off x="742032" y="153938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작동 </a:t>
            </a:r>
            <a:r>
              <a:rPr lang="en-US" altLang="ko-KR" dirty="0">
                <a:latin typeface="+mj-ea"/>
                <a:ea typeface="+mj-ea"/>
              </a:rPr>
              <a:t>on </a:t>
            </a:r>
            <a:r>
              <a:rPr lang="ko-KR" altLang="en-US" dirty="0">
                <a:latin typeface="+mj-ea"/>
                <a:ea typeface="+mj-ea"/>
              </a:rPr>
              <a:t>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18146B-DEDC-4D9D-A584-B029A0544E7B}"/>
              </a:ext>
            </a:extLst>
          </p:cNvPr>
          <p:cNvSpPr txBox="1"/>
          <p:nvPr/>
        </p:nvSpPr>
        <p:spPr>
          <a:xfrm>
            <a:off x="731442" y="3851035"/>
            <a:ext cx="292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작동 </a:t>
            </a:r>
            <a:r>
              <a:rPr lang="en-US" altLang="ko-KR" dirty="0">
                <a:latin typeface="+mj-ea"/>
                <a:ea typeface="+mj-ea"/>
              </a:rPr>
              <a:t>off</a:t>
            </a:r>
            <a:r>
              <a:rPr lang="ko-KR" altLang="en-US" dirty="0">
                <a:latin typeface="+mj-ea"/>
                <a:ea typeface="+mj-ea"/>
              </a:rPr>
              <a:t> 함수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F5DD365-AB34-4D50-A655-C0A005E23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67331"/>
              </p:ext>
            </p:extLst>
          </p:nvPr>
        </p:nvGraphicFramePr>
        <p:xfrm>
          <a:off x="1058093" y="2139161"/>
          <a:ext cx="10620101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865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9617236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braille::on(int no, int index)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솔레노이드가 위로 나오는 동작을 할 수 있도록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1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표시할 점자가 </a:t>
                      </a:r>
                      <a:r>
                        <a:rPr lang="ko-KR" altLang="en-US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저장되어있는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저장한다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시프트 레지스터를 이용하였기 때문에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1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값을 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index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만큼 비트를 이동시켜서 데이터를 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변수에 저장해 준다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 (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on_off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!= 0 ){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bra.on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(0, </a:t>
                      </a:r>
                      <a:r>
                        <a:rPr lang="en-US" altLang="ko-KR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);}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26A4A05-7A90-47C4-8C79-E38767573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43190"/>
              </p:ext>
            </p:extLst>
          </p:nvPr>
        </p:nvGraphicFramePr>
        <p:xfrm>
          <a:off x="1058093" y="4476442"/>
          <a:ext cx="10620101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341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9342760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braille::off(int no, int index)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솔레노이드가 위로 나오지 않게 하도록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0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표시할 점자가 </a:t>
                      </a:r>
                      <a:r>
                        <a:rPr lang="ko-KR" altLang="en-US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저장되어있는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저장한다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시프트 레지스터를 이용하였기 때문에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0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값을 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index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만큼 비트를 이동시켜서 데이터를 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 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변수에 저장해 준다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da-DK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else{ bra.off(0, i);}</a:t>
                      </a:r>
                      <a:endParaRPr lang="en-US" altLang="ko-KR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472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점자 모듈 클래스 함수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3C7774-1C79-4DBC-AE22-F0F7614792DD}"/>
              </a:ext>
            </a:extLst>
          </p:cNvPr>
          <p:cNvSpPr txBox="1"/>
          <p:nvPr/>
        </p:nvSpPr>
        <p:spPr>
          <a:xfrm>
            <a:off x="742032" y="153938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점자 동작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함수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18146B-DEDC-4D9D-A584-B029A0544E7B}"/>
              </a:ext>
            </a:extLst>
          </p:cNvPr>
          <p:cNvSpPr txBox="1"/>
          <p:nvPr/>
        </p:nvSpPr>
        <p:spPr>
          <a:xfrm>
            <a:off x="820321" y="4100683"/>
            <a:ext cx="292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점자 초기화 함수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15DA9A5-F9DE-4916-940D-7AB452153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302331"/>
              </p:ext>
            </p:extLst>
          </p:nvPr>
        </p:nvGraphicFramePr>
        <p:xfrm>
          <a:off x="1058093" y="2088157"/>
          <a:ext cx="1062010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972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9709129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void braille::refresh()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latch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비활성화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(LOW)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동안 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저장된 값을 중요도가 낮은 비트 먼저 </a:t>
                      </a:r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입력받는다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입력된 데이터 값을 클럭 펄스로 동기화하여 시프트 레지스터에 저장하여 준다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latch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활성화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(HIGH)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동안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입력된 데이터를 출력 핀으로 전달해준다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bra.refresh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1B97ADF-635B-43AD-8E1E-C2310F1D0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19995"/>
              </p:ext>
            </p:extLst>
          </p:nvPr>
        </p:nvGraphicFramePr>
        <p:xfrm>
          <a:off x="1058093" y="4769974"/>
          <a:ext cx="106201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410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9627691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braille::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all_off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 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사용한 모듈만큼 값을 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으로 초기화한다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bra.all_off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276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블루투스 모듈 클래스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79F423F7-128F-4609-B930-8A49BC9E5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12788"/>
              </p:ext>
            </p:extLst>
          </p:nvPr>
        </p:nvGraphicFramePr>
        <p:xfrm>
          <a:off x="1058093" y="2103664"/>
          <a:ext cx="9980021" cy="3108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673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4940772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  <a:gridCol w="3503576">
                  <a:extLst>
                    <a:ext uri="{9D8B030D-6E8A-4147-A177-3AD203B41FA5}">
                      <a16:colId xmlns:a16="http://schemas.microsoft.com/office/drawing/2014/main" val="2820707334"/>
                    </a:ext>
                  </a:extLst>
                </a:gridCol>
              </a:tblGrid>
              <a:tr h="376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class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SoftwareSerial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659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 모듈의 기본 클래스</a:t>
                      </a:r>
                    </a:p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 통신을 할 때 사용한다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95199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#include “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SoftwareSerial.h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3767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rxPin</a:t>
                      </a:r>
                      <a:endParaRPr lang="en-US" altLang="ko-KR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수신할 때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  <a:tr h="3767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txPin</a:t>
                      </a:r>
                      <a:endParaRPr lang="en-US" altLang="ko-KR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전송할 때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45375"/>
                  </a:ext>
                </a:extLst>
              </a:tr>
              <a:tr h="941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begin()</a:t>
                      </a:r>
                    </a:p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available()</a:t>
                      </a:r>
                    </a:p>
                    <a:p>
                      <a:pPr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readStringUntil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(char)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8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162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블루투스 모듈 클래스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B5538-1067-4C1D-9E34-6222FEFDF1F4}"/>
              </a:ext>
            </a:extLst>
          </p:cNvPr>
          <p:cNvSpPr txBox="1"/>
          <p:nvPr/>
        </p:nvSpPr>
        <p:spPr>
          <a:xfrm>
            <a:off x="742032" y="153938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시리얼 통신 속도 설정 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B09BB-2420-4CBA-BCFC-EC6544874EFC}"/>
              </a:ext>
            </a:extLst>
          </p:cNvPr>
          <p:cNvSpPr txBox="1"/>
          <p:nvPr/>
        </p:nvSpPr>
        <p:spPr>
          <a:xfrm>
            <a:off x="742032" y="3463680"/>
            <a:ext cx="2929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블루투스 연결 확인 함수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1C012A-6743-40F6-8A96-6BE9376BF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1547"/>
              </p:ext>
            </p:extLst>
          </p:nvPr>
        </p:nvGraphicFramePr>
        <p:xfrm>
          <a:off x="1058092" y="2013654"/>
          <a:ext cx="98493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526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8704867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352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void </a:t>
                      </a:r>
                      <a:r>
                        <a:rPr lang="en-US" altLang="ko-KR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SoftwareSerial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::begin()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352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시리얼 통신 속도를 설정한다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352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BT_SERIAL.begin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(9600);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ED0921A-78B5-4274-8A33-1E3F0E7D6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340288"/>
              </p:ext>
            </p:extLst>
          </p:nvPr>
        </p:nvGraphicFramePr>
        <p:xfrm>
          <a:off x="1058093" y="4106686"/>
          <a:ext cx="984939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660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8677733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void Serial::available()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읽을 수 있는 바이트 수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8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마이크로 컨트롤러 내부에 구성된 버퍼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(FIFO)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이미 저장된 데이터의 바이트 수를 읽어온다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데이터를 수신하지 않았을 경우는 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값을 반환한다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이상의 값을 </a:t>
                      </a:r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리턴했을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경우에는 연결이 </a:t>
                      </a:r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됐음을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알 수 있다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 (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BT_SERIAL.available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 )  {...}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116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블루투스 모듈 클래스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B5538-1067-4C1D-9E34-6222FEFDF1F4}"/>
              </a:ext>
            </a:extLst>
          </p:cNvPr>
          <p:cNvSpPr txBox="1"/>
          <p:nvPr/>
        </p:nvSpPr>
        <p:spPr>
          <a:xfrm>
            <a:off x="742032" y="153938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데이터를 수신하는 함수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26FF5D4-1809-4B82-B783-D9C5D9C67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463691"/>
              </p:ext>
            </p:extLst>
          </p:nvPr>
        </p:nvGraphicFramePr>
        <p:xfrm>
          <a:off x="1058092" y="2208908"/>
          <a:ext cx="987551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922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8881597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String Serial::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readStringUntil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(char)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시리얼 버퍼에서 표시된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char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까지 읽은 전체 문자열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8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readStringFilen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시리얼 버퍼에서 문자열로 문자를 읽을 때까지 시간이 초과하면 기능이 종료된다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매개변수 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char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까지의 문자열을 읽어온다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 str =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BT_SERIAL.readStringUntil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('\r');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89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5. </a:t>
            </a:r>
            <a:r>
              <a:rPr lang="ko-KR" altLang="en-US" sz="3300" dirty="0"/>
              <a:t>상세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상세 설계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점자로 변환하는 과정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B5538-1067-4C1D-9E34-6222FEFDF1F4}"/>
              </a:ext>
            </a:extLst>
          </p:cNvPr>
          <p:cNvSpPr txBox="1"/>
          <p:nvPr/>
        </p:nvSpPr>
        <p:spPr>
          <a:xfrm>
            <a:off x="742032" y="153938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한글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영어 구분 함수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0FACC80-80F4-4064-B2C3-8B5F7BB81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891381"/>
              </p:ext>
            </p:extLst>
          </p:nvPr>
        </p:nvGraphicFramePr>
        <p:xfrm>
          <a:off x="1058092" y="2120144"/>
          <a:ext cx="1027755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81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9065969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unsigned char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get_char_byte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(char *pos)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한 글자의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byte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</a:t>
                      </a:r>
                      <a:endParaRPr lang="en-US" altLang="ko-KR" sz="1800" b="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8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8bit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이용하여 한 글자의 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byte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수를 구한다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1byte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면 영어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3byte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면 한글임을 알 수 있다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 bytes =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get_char_byte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string_buffer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04A97F8-F607-40DC-BB50-B8AE043A4C97}"/>
              </a:ext>
            </a:extLst>
          </p:cNvPr>
          <p:cNvSpPr txBox="1"/>
          <p:nvPr/>
        </p:nvSpPr>
        <p:spPr>
          <a:xfrm>
            <a:off x="796927" y="4113014"/>
            <a:ext cx="501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한글 초성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중성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종성 분리하는 함수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3E3E76-BFB5-47B2-BE6F-1BE5E741E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230150"/>
              </p:ext>
            </p:extLst>
          </p:nvPr>
        </p:nvGraphicFramePr>
        <p:xfrm>
          <a:off x="1058092" y="4640142"/>
          <a:ext cx="1027755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79">
                  <a:extLst>
                    <a:ext uri="{9D8B030D-6E8A-4147-A177-3AD203B41FA5}">
                      <a16:colId xmlns:a16="http://schemas.microsoft.com/office/drawing/2014/main" val="318845590"/>
                    </a:ext>
                  </a:extLst>
                </a:gridCol>
                <a:gridCol w="9180272">
                  <a:extLst>
                    <a:ext uri="{9D8B030D-6E8A-4147-A177-3AD203B41FA5}">
                      <a16:colId xmlns:a16="http://schemas.microsoft.com/office/drawing/2014/main" val="3593579746"/>
                    </a:ext>
                  </a:extLst>
                </a:gridCol>
              </a:tblGrid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void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split_han_cho_jung_jong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(char byte1, char byte2, char byte3, unsigned int &amp;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cho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unsigned int &amp;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jung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unsigned int &amp;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jong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16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한글 유니코드 공식에 따라 초성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중성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종성을 분리할 수 있다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한글 문자 코드 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 (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초성 순서*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21*28) + (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중성 순서*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28) +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종성 순서 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+ 0xAC00</a:t>
                      </a:r>
                    </a:p>
                    <a:p>
                      <a:pPr algn="l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위의 공식과 한글 모음과 자음을 묶어 만든 배열을 이용하여 초성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중성 그리고 종성을 분리한다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4143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5B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 bytes =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get_char_byte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string_buffer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</a:t>
                      </a:r>
                      <a:r>
                        <a:rPr lang="en-US" altLang="ko-KR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31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1578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6. </a:t>
            </a:r>
            <a:r>
              <a:rPr lang="ko-KR" altLang="en-US" sz="3300" dirty="0"/>
              <a:t>개발 환경 및 개발 방법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하드웨어 개발 환경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E56E1-4120-4D0C-BAAC-3B9CDDF8C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329" y="1625263"/>
            <a:ext cx="2424424" cy="1818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D238EF-838E-4BC9-A19C-71A1F4BD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792" y="1625263"/>
            <a:ext cx="2424424" cy="18183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873D6D-5852-44DF-9AE4-EA020889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254" y="1625263"/>
            <a:ext cx="2424424" cy="1818319"/>
          </a:xfrm>
          <a:prstGeom prst="rect">
            <a:avLst/>
          </a:prstGeom>
        </p:spPr>
      </p:pic>
      <p:pic>
        <p:nvPicPr>
          <p:cNvPr id="12" name="그림 11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517BA12F-A32A-49DB-A70D-7F0411420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17" y="1625263"/>
            <a:ext cx="2424424" cy="18183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D2180F-F55B-4101-93FF-9D52E421860C}"/>
              </a:ext>
            </a:extLst>
          </p:cNvPr>
          <p:cNvSpPr/>
          <p:nvPr/>
        </p:nvSpPr>
        <p:spPr>
          <a:xfrm>
            <a:off x="390329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아두이노 우노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0DB34F-C421-446E-90A1-090A56E395B7}"/>
              </a:ext>
            </a:extLst>
          </p:cNvPr>
          <p:cNvSpPr/>
          <p:nvPr/>
        </p:nvSpPr>
        <p:spPr>
          <a:xfrm>
            <a:off x="3376791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점자 모듈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DC74E3-1BAB-489B-ACB8-1841A010AEED}"/>
              </a:ext>
            </a:extLst>
          </p:cNvPr>
          <p:cNvSpPr/>
          <p:nvPr/>
        </p:nvSpPr>
        <p:spPr>
          <a:xfrm>
            <a:off x="6363254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전원 어댑터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1BE1D2-3DC8-48F4-AE0E-84228AE9A28B}"/>
              </a:ext>
            </a:extLst>
          </p:cNvPr>
          <p:cNvSpPr/>
          <p:nvPr/>
        </p:nvSpPr>
        <p:spPr>
          <a:xfrm>
            <a:off x="9349716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</a:rPr>
              <a:t>HC-06 </a:t>
            </a:r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블루투스 모듈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81758E-3AB7-434F-914B-3E7A9ECDE95D}"/>
              </a:ext>
            </a:extLst>
          </p:cNvPr>
          <p:cNvSpPr/>
          <p:nvPr/>
        </p:nvSpPr>
        <p:spPr>
          <a:xfrm>
            <a:off x="390327" y="4051131"/>
            <a:ext cx="2424423" cy="114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CPU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ATmega328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시스템 전압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5V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플래시메모리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32KB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1CA1C6-EE4F-4519-B886-934154C0CDA3}"/>
              </a:ext>
            </a:extLst>
          </p:cNvPr>
          <p:cNvSpPr/>
          <p:nvPr/>
        </p:nvSpPr>
        <p:spPr>
          <a:xfrm>
            <a:off x="3376775" y="3828881"/>
            <a:ext cx="2424423" cy="2081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용도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점자 표현</a:t>
            </a:r>
          </a:p>
          <a:p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개로 글자 하나 표현 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전력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5V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외부전력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전류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2A</a:t>
            </a:r>
          </a:p>
          <a:p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사용핀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3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endParaRPr 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284B1B-274A-409A-8B50-36828F72F86B}"/>
              </a:ext>
            </a:extLst>
          </p:cNvPr>
          <p:cNvSpPr/>
          <p:nvPr/>
        </p:nvSpPr>
        <p:spPr>
          <a:xfrm>
            <a:off x="6363220" y="3828881"/>
            <a:ext cx="2424423" cy="1586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용도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전원장치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출력전압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9V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출력전류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2A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8B75B4-A758-4304-9894-90D0406DD4A2}"/>
              </a:ext>
            </a:extLst>
          </p:cNvPr>
          <p:cNvSpPr/>
          <p:nvPr/>
        </p:nvSpPr>
        <p:spPr>
          <a:xfrm>
            <a:off x="9349704" y="3950898"/>
            <a:ext cx="2424423" cy="1586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용도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어플과 통신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동작 전원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3.6 ~ 6V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동작 범위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최대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10M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전력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최대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30mA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ABEB07-240E-4404-AAC2-4FBAC032EA21}"/>
              </a:ext>
            </a:extLst>
          </p:cNvPr>
          <p:cNvSpPr/>
          <p:nvPr/>
        </p:nvSpPr>
        <p:spPr>
          <a:xfrm>
            <a:off x="390328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10124D2-CF0C-47A1-BABD-12C62D0B5CD1}"/>
              </a:ext>
            </a:extLst>
          </p:cNvPr>
          <p:cNvSpPr/>
          <p:nvPr/>
        </p:nvSpPr>
        <p:spPr>
          <a:xfrm>
            <a:off x="3376776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F07BF5-E220-4C27-8012-C3C87E9AD81F}"/>
              </a:ext>
            </a:extLst>
          </p:cNvPr>
          <p:cNvSpPr/>
          <p:nvPr/>
        </p:nvSpPr>
        <p:spPr>
          <a:xfrm>
            <a:off x="6363221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E23AE4-A787-4109-8A0B-3D0ECF071B0E}"/>
              </a:ext>
            </a:extLst>
          </p:cNvPr>
          <p:cNvSpPr/>
          <p:nvPr/>
        </p:nvSpPr>
        <p:spPr>
          <a:xfrm>
            <a:off x="9349648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8563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6. </a:t>
            </a:r>
            <a:r>
              <a:rPr lang="ko-KR" altLang="en-US" sz="3300" dirty="0"/>
              <a:t>개발 환경 및 개발 방법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69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소프트웨어 개발 환경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93FC04-4500-4D51-90AD-214AAB70E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329" y="1839029"/>
            <a:ext cx="2424424" cy="1390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482566-B86E-4DF3-A2C8-50C288B1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800" y="1839029"/>
            <a:ext cx="2006600" cy="13907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8FCF44-1841-4AC2-AB83-7D9AAF30D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254" y="1839029"/>
            <a:ext cx="2424424" cy="13907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C8E86C-9758-4B25-8196-7AECFF7C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9717" y="1839029"/>
            <a:ext cx="2424424" cy="13907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2E9318-E11E-4E8D-92A8-65108399E829}"/>
              </a:ext>
            </a:extLst>
          </p:cNvPr>
          <p:cNvSpPr/>
          <p:nvPr/>
        </p:nvSpPr>
        <p:spPr>
          <a:xfrm>
            <a:off x="390329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안드로이드 스튜디오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EA0F64-06BE-455F-AA70-930E7CFB1FE8}"/>
              </a:ext>
            </a:extLst>
          </p:cNvPr>
          <p:cNvSpPr/>
          <p:nvPr/>
        </p:nvSpPr>
        <p:spPr>
          <a:xfrm>
            <a:off x="3376791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아파치 서버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3DC72-E965-4628-9C51-515372526F8F}"/>
              </a:ext>
            </a:extLst>
          </p:cNvPr>
          <p:cNvSpPr/>
          <p:nvPr/>
        </p:nvSpPr>
        <p:spPr>
          <a:xfrm>
            <a:off x="6363254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</a:rPr>
              <a:t>MySQL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56A4FA-6BBB-4BC3-AFB1-9216BA0EF35E}"/>
              </a:ext>
            </a:extLst>
          </p:cNvPr>
          <p:cNvSpPr/>
          <p:nvPr/>
        </p:nvSpPr>
        <p:spPr>
          <a:xfrm>
            <a:off x="9349716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아두이노 </a:t>
            </a:r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</a:rPr>
              <a:t>IDE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F3E153-6576-484D-B1FF-F2C3653695D4}"/>
              </a:ext>
            </a:extLst>
          </p:cNvPr>
          <p:cNvSpPr/>
          <p:nvPr/>
        </p:nvSpPr>
        <p:spPr>
          <a:xfrm>
            <a:off x="390327" y="4286424"/>
            <a:ext cx="2424423" cy="1141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개발사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구글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개발 언어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자바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사용버전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3.6.2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API 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Android6.0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26AEF1-FA4E-4EB4-990B-172358B2306D}"/>
              </a:ext>
            </a:extLst>
          </p:cNvPr>
          <p:cNvSpPr/>
          <p:nvPr/>
        </p:nvSpPr>
        <p:spPr>
          <a:xfrm>
            <a:off x="3376720" y="4162618"/>
            <a:ext cx="2579958" cy="1687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개발사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</a:p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아파치 소프트웨어 재단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개발 언어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</a:p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자바 스크립트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라이선스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Apache 2.0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사용버전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9.0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FEE1DD-C265-48A7-A326-8AB40C006347}"/>
              </a:ext>
            </a:extLst>
          </p:cNvPr>
          <p:cNvSpPr/>
          <p:nvPr/>
        </p:nvSpPr>
        <p:spPr>
          <a:xfrm>
            <a:off x="6363220" y="4162618"/>
            <a:ext cx="2424423" cy="875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개발사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+mj-ea"/>
                <a:ea typeface="+mj-ea"/>
              </a:rPr>
              <a:t>MySQLAB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라이선스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GPL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사용버전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8.0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62B842-B829-4F99-BF9A-734FD5CA4A33}"/>
              </a:ext>
            </a:extLst>
          </p:cNvPr>
          <p:cNvSpPr/>
          <p:nvPr/>
        </p:nvSpPr>
        <p:spPr>
          <a:xfrm>
            <a:off x="390328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E8B471-D55F-48E8-B722-CAA5AD5B1477}"/>
              </a:ext>
            </a:extLst>
          </p:cNvPr>
          <p:cNvSpPr/>
          <p:nvPr/>
        </p:nvSpPr>
        <p:spPr>
          <a:xfrm>
            <a:off x="3376776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2B6C37-B30D-414D-8F92-E4413550791F}"/>
              </a:ext>
            </a:extLst>
          </p:cNvPr>
          <p:cNvSpPr/>
          <p:nvPr/>
        </p:nvSpPr>
        <p:spPr>
          <a:xfrm>
            <a:off x="6363221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9B741D-D645-4905-9B07-C2F859EB17CE}"/>
              </a:ext>
            </a:extLst>
          </p:cNvPr>
          <p:cNvSpPr/>
          <p:nvPr/>
        </p:nvSpPr>
        <p:spPr>
          <a:xfrm>
            <a:off x="9349648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DEB12-1E0E-437A-B1F6-9895009B8DB9}"/>
              </a:ext>
            </a:extLst>
          </p:cNvPr>
          <p:cNvSpPr txBox="1"/>
          <p:nvPr/>
        </p:nvSpPr>
        <p:spPr>
          <a:xfrm>
            <a:off x="9349648" y="4162618"/>
            <a:ext cx="2424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개발사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아두이노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 소프트웨어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개발 언어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C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언어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라이선스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GPL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사용버전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1.8.1</a:t>
            </a:r>
          </a:p>
        </p:txBody>
      </p:sp>
    </p:spTree>
    <p:extLst>
      <p:ext uri="{BB962C8B-B14F-4D97-AF65-F5344CB8AC3E}">
        <p14:creationId xmlns:p14="http://schemas.microsoft.com/office/powerpoint/2010/main" val="73779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1. </a:t>
            </a:r>
            <a:r>
              <a:rPr lang="ko-KR" altLang="en-US" sz="3300" dirty="0"/>
              <a:t>졸업 연구 개요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연구 개발 배경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8" name="제목 3">
            <a:extLst>
              <a:ext uri="{FF2B5EF4-FFF2-40B4-BE49-F238E27FC236}">
                <a16:creationId xmlns:a16="http://schemas.microsoft.com/office/drawing/2014/main" id="{70063DF6-E00D-4AAB-A88D-B6860CF9FD25}"/>
              </a:ext>
            </a:extLst>
          </p:cNvPr>
          <p:cNvSpPr txBox="1">
            <a:spLocks/>
          </p:cNvSpPr>
          <p:nvPr/>
        </p:nvSpPr>
        <p:spPr>
          <a:xfrm>
            <a:off x="535760" y="3105978"/>
            <a:ext cx="3207668" cy="323022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>
                <a:solidFill>
                  <a:schemeClr val="tx1"/>
                </a:solidFill>
              </a:rPr>
              <a:t>김하선</a:t>
            </a:r>
            <a:r>
              <a:rPr lang="en-US" altLang="ko-KR" sz="1500" dirty="0">
                <a:solidFill>
                  <a:schemeClr val="tx1"/>
                </a:solidFill>
              </a:rPr>
              <a:t>(2019</a:t>
            </a:r>
            <a:r>
              <a:rPr lang="ko-KR" altLang="en-US" sz="1500" dirty="0">
                <a:solidFill>
                  <a:schemeClr val="tx1"/>
                </a:solidFill>
              </a:rPr>
              <a:t>년 수능시험 수험생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" name="제목 3">
            <a:extLst>
              <a:ext uri="{FF2B5EF4-FFF2-40B4-BE49-F238E27FC236}">
                <a16:creationId xmlns:a16="http://schemas.microsoft.com/office/drawing/2014/main" id="{C6B0196D-D8F1-4AB7-BD29-523404044EC0}"/>
              </a:ext>
            </a:extLst>
          </p:cNvPr>
          <p:cNvSpPr txBox="1">
            <a:spLocks/>
          </p:cNvSpPr>
          <p:nvPr/>
        </p:nvSpPr>
        <p:spPr>
          <a:xfrm>
            <a:off x="6257304" y="5406383"/>
            <a:ext cx="5254589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900" dirty="0"/>
          </a:p>
        </p:txBody>
      </p:sp>
      <p:pic>
        <p:nvPicPr>
          <p:cNvPr id="3" name="그래픽 2" descr="사용자 단색으로 채워진">
            <a:extLst>
              <a:ext uri="{FF2B5EF4-FFF2-40B4-BE49-F238E27FC236}">
                <a16:creationId xmlns:a16="http://schemas.microsoft.com/office/drawing/2014/main" id="{6D7BB6C2-E28C-4E86-A0DE-D79CABFCB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093" y="1799702"/>
            <a:ext cx="1335580" cy="1335580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37B99CF9-1525-495D-8135-564553552886}"/>
              </a:ext>
            </a:extLst>
          </p:cNvPr>
          <p:cNvSpPr/>
          <p:nvPr/>
        </p:nvSpPr>
        <p:spPr>
          <a:xfrm>
            <a:off x="3289300" y="1491902"/>
            <a:ext cx="8366940" cy="2051398"/>
          </a:xfrm>
          <a:prstGeom prst="wedgeRectCallout">
            <a:avLst>
              <a:gd name="adj1" fmla="val -60149"/>
              <a:gd name="adj2" fmla="val -212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9BB0AB72-1B2B-4341-859E-1DB5C56BD15D}"/>
              </a:ext>
            </a:extLst>
          </p:cNvPr>
          <p:cNvSpPr txBox="1">
            <a:spLocks/>
          </p:cNvSpPr>
          <p:nvPr/>
        </p:nvSpPr>
        <p:spPr>
          <a:xfrm>
            <a:off x="3561170" y="1683955"/>
            <a:ext cx="7823200" cy="1682775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수능 공부를 하면서 가장 어려웠던 점은 </a:t>
            </a:r>
            <a:r>
              <a:rPr lang="en-US" altLang="ko-KR" sz="2000" dirty="0">
                <a:solidFill>
                  <a:schemeClr val="tx1"/>
                </a:solidFill>
              </a:rPr>
              <a:t>EBS</a:t>
            </a:r>
            <a:r>
              <a:rPr lang="ko-KR" altLang="en-US" sz="2000" dirty="0">
                <a:solidFill>
                  <a:schemeClr val="tx1"/>
                </a:solidFill>
              </a:rPr>
              <a:t>문제집을 구하는 거였어요</a:t>
            </a:r>
            <a:r>
              <a:rPr lang="en-US" altLang="ko-KR" sz="2000" dirty="0">
                <a:solidFill>
                  <a:schemeClr val="tx1"/>
                </a:solidFill>
              </a:rPr>
              <a:t>. EBS </a:t>
            </a:r>
            <a:r>
              <a:rPr lang="ko-KR" altLang="en-US" sz="2000" dirty="0">
                <a:solidFill>
                  <a:schemeClr val="tx1"/>
                </a:solidFill>
              </a:rPr>
              <a:t>교재는 수능시험 문제와 </a:t>
            </a:r>
            <a:r>
              <a:rPr lang="en-US" altLang="ko-KR" sz="2000" dirty="0">
                <a:solidFill>
                  <a:schemeClr val="tx1"/>
                </a:solidFill>
              </a:rPr>
              <a:t>70% </a:t>
            </a:r>
            <a:r>
              <a:rPr lang="ko-KR" altLang="en-US" sz="2000" dirty="0">
                <a:solidFill>
                  <a:schemeClr val="tx1"/>
                </a:solidFill>
              </a:rPr>
              <a:t>연계되기 때문에 수능을 보는 시각장애인들에게 </a:t>
            </a:r>
            <a:r>
              <a:rPr lang="en-US" altLang="ko-KR" sz="2000" dirty="0">
                <a:solidFill>
                  <a:schemeClr val="tx1"/>
                </a:solidFill>
              </a:rPr>
              <a:t>EBS </a:t>
            </a:r>
            <a:r>
              <a:rPr lang="ko-KR" altLang="en-US" sz="2000" dirty="0">
                <a:solidFill>
                  <a:schemeClr val="tx1"/>
                </a:solidFill>
              </a:rPr>
              <a:t>점역교재는 </a:t>
            </a:r>
            <a:r>
              <a:rPr lang="ko-KR" altLang="en-US" sz="2000" dirty="0" err="1">
                <a:solidFill>
                  <a:schemeClr val="tx1"/>
                </a:solidFill>
              </a:rPr>
              <a:t>필수에요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하지만 시각장애인들은 </a:t>
            </a:r>
            <a:r>
              <a:rPr lang="en-US" altLang="ko-KR" sz="2000" dirty="0">
                <a:solidFill>
                  <a:schemeClr val="tx1"/>
                </a:solidFill>
              </a:rPr>
              <a:t>8</a:t>
            </a:r>
            <a:r>
              <a:rPr lang="ko-KR" altLang="en-US" sz="2000" dirty="0">
                <a:solidFill>
                  <a:schemeClr val="tx1"/>
                </a:solidFill>
              </a:rPr>
              <a:t>월이 되어서야 점역본을 받아볼 수 있었어요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C7142B48-4D85-4322-9A1E-9BAD3C108078}"/>
              </a:ext>
            </a:extLst>
          </p:cNvPr>
          <p:cNvSpPr txBox="1">
            <a:spLocks/>
          </p:cNvSpPr>
          <p:nvPr/>
        </p:nvSpPr>
        <p:spPr>
          <a:xfrm>
            <a:off x="1320608" y="4613281"/>
            <a:ext cx="9842692" cy="835690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/>
                </a:solidFill>
              </a:rPr>
              <a:t>이를 통해 시각장애인들이 원하는 책을 제때 볼 수 없다는 것을 알 수 있음 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/>
                </a:solidFill>
              </a:rPr>
              <a:t>이는 하나의 차별로 볼 수 있으며 교육권을 </a:t>
            </a:r>
            <a:r>
              <a:rPr lang="ko-KR" altLang="en-US" sz="1900" dirty="0" err="1">
                <a:solidFill>
                  <a:schemeClr val="tx1"/>
                </a:solidFill>
              </a:rPr>
              <a:t>침해받는</a:t>
            </a:r>
            <a:r>
              <a:rPr lang="ko-KR" altLang="en-US" sz="1900" dirty="0">
                <a:solidFill>
                  <a:schemeClr val="tx1"/>
                </a:solidFill>
              </a:rPr>
              <a:t> 것</a:t>
            </a:r>
            <a:endParaRPr lang="en-US" altLang="ko-KR" sz="19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chemeClr val="tx1"/>
                </a:solidFill>
              </a:rPr>
              <a:t>그래서 우리는 시각장애인의 교육권 보장을 위해 </a:t>
            </a:r>
            <a:r>
              <a:rPr lang="ko-KR" altLang="en-US" sz="2200" dirty="0">
                <a:solidFill>
                  <a:schemeClr val="tx1"/>
                </a:solidFill>
              </a:rPr>
              <a:t>점자책으로 나오지 않는 교재나</a:t>
            </a:r>
            <a:r>
              <a:rPr lang="en-US" altLang="ko-KR" sz="2200" dirty="0">
                <a:solidFill>
                  <a:schemeClr val="tx1"/>
                </a:solidFill>
              </a:rPr>
              <a:t> </a:t>
            </a:r>
            <a:r>
              <a:rPr lang="ko-KR" altLang="en-US" sz="2200" dirty="0">
                <a:solidFill>
                  <a:schemeClr val="tx1"/>
                </a:solidFill>
              </a:rPr>
              <a:t>문서</a:t>
            </a:r>
            <a:r>
              <a:rPr lang="en-US" altLang="ko-KR" sz="2200" dirty="0">
                <a:solidFill>
                  <a:schemeClr val="tx1"/>
                </a:solidFill>
              </a:rPr>
              <a:t>, </a:t>
            </a:r>
            <a:r>
              <a:rPr lang="ko-KR" altLang="en-US" sz="2200" dirty="0">
                <a:solidFill>
                  <a:schemeClr val="tx1"/>
                </a:solidFill>
              </a:rPr>
              <a:t>사진 등을 보호자 없이도 혼자 쉽게 공부할 수 있게끔 도와주는 </a:t>
            </a:r>
            <a:r>
              <a:rPr lang="en-US" altLang="ko-KR" sz="2200" dirty="0">
                <a:solidFill>
                  <a:schemeClr val="tx1"/>
                </a:solidFill>
              </a:rPr>
              <a:t>“</a:t>
            </a:r>
            <a:r>
              <a:rPr lang="ko-KR" altLang="en-US" sz="2200" dirty="0" err="1">
                <a:solidFill>
                  <a:schemeClr val="tx1"/>
                </a:solidFill>
              </a:rPr>
              <a:t>훈민점음</a:t>
            </a:r>
            <a:r>
              <a:rPr lang="en-US" altLang="ko-KR" sz="2200" dirty="0">
                <a:solidFill>
                  <a:schemeClr val="tx1"/>
                </a:solidFill>
              </a:rPr>
              <a:t>”</a:t>
            </a:r>
            <a:r>
              <a:rPr lang="ko-KR" altLang="en-US" sz="1900" dirty="0">
                <a:solidFill>
                  <a:schemeClr val="tx1"/>
                </a:solidFill>
              </a:rPr>
              <a:t>을 개발할 필요성을 느낌 </a:t>
            </a:r>
            <a:endParaRPr lang="en-US" altLang="ko-KR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14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6. </a:t>
            </a:r>
            <a:r>
              <a:rPr lang="ko-KR" altLang="en-US" sz="3300" dirty="0"/>
              <a:t>개발 환경 및 개발 방법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소프트웨어 개발 환경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09C86FA-F5E2-460E-A4DF-1F6B6FC1E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328" y="1839029"/>
            <a:ext cx="2424422" cy="13907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10761B-9B26-4356-A2A1-2246BD09E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3373" y="1839029"/>
            <a:ext cx="1853453" cy="13907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F724E92-F6F4-4B46-BEDC-F67CE9E20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254" y="1890368"/>
            <a:ext cx="2424424" cy="128811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0B29F88-4AD6-4286-AB6E-4B9780025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0311" y="1839029"/>
            <a:ext cx="1763235" cy="139078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760F83-B1B0-45CF-A402-2FC276BF1151}"/>
              </a:ext>
            </a:extLst>
          </p:cNvPr>
          <p:cNvSpPr/>
          <p:nvPr/>
        </p:nvSpPr>
        <p:spPr>
          <a:xfrm>
            <a:off x="390329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</a:rPr>
              <a:t>VS Code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B357DD-5C61-438B-B765-D87213CFA63D}"/>
              </a:ext>
            </a:extLst>
          </p:cNvPr>
          <p:cNvSpPr/>
          <p:nvPr/>
        </p:nvSpPr>
        <p:spPr>
          <a:xfrm>
            <a:off x="3376791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</a:rPr>
              <a:t>AWS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85A161-D42C-4953-93D7-6F4B63112EAD}"/>
              </a:ext>
            </a:extLst>
          </p:cNvPr>
          <p:cNvSpPr/>
          <p:nvPr/>
        </p:nvSpPr>
        <p:spPr>
          <a:xfrm>
            <a:off x="6363254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이클립스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D1F706-1A5A-46C8-833A-8EEDB7501C30}"/>
              </a:ext>
            </a:extLst>
          </p:cNvPr>
          <p:cNvSpPr/>
          <p:nvPr/>
        </p:nvSpPr>
        <p:spPr>
          <a:xfrm>
            <a:off x="9349716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j-ea"/>
                <a:ea typeface="+mj-ea"/>
              </a:rPr>
              <a:t>부트스트랩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C05118-3FD9-4046-A903-F970A1DB8846}"/>
              </a:ext>
            </a:extLst>
          </p:cNvPr>
          <p:cNvSpPr/>
          <p:nvPr/>
        </p:nvSpPr>
        <p:spPr>
          <a:xfrm>
            <a:off x="390258" y="4150082"/>
            <a:ext cx="2424423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개발사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</a:p>
          <a:p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마이크로소프트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개발 언어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파이썬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라이선스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MIT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사용버전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1.51.0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BF47A0-EB3B-4468-8DB9-EAB539B5F821}"/>
              </a:ext>
            </a:extLst>
          </p:cNvPr>
          <p:cNvSpPr/>
          <p:nvPr/>
        </p:nvSpPr>
        <p:spPr>
          <a:xfrm>
            <a:off x="3376651" y="4127537"/>
            <a:ext cx="2566949" cy="1687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개발사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Amazon</a:t>
            </a:r>
          </a:p>
          <a:p>
            <a:r>
              <a:rPr lang="ko-KR" altLang="en-US" sz="1700" b="1" dirty="0">
                <a:solidFill>
                  <a:schemeClr val="tx1"/>
                </a:solidFill>
                <a:latin typeface="+mj-ea"/>
                <a:ea typeface="+mj-ea"/>
              </a:rPr>
              <a:t>사용 </a:t>
            </a:r>
            <a:r>
              <a:rPr lang="en-US" altLang="ko-KR" sz="1700" b="1" dirty="0">
                <a:solidFill>
                  <a:schemeClr val="tx1"/>
                </a:solidFill>
                <a:latin typeface="+mj-ea"/>
                <a:ea typeface="+mj-ea"/>
              </a:rPr>
              <a:t>EC2 AMI </a:t>
            </a:r>
            <a:r>
              <a:rPr lang="ko-KR" altLang="en-US" sz="1700" b="1" dirty="0">
                <a:solidFill>
                  <a:schemeClr val="tx1"/>
                </a:solidFill>
                <a:latin typeface="+mj-ea"/>
                <a:ea typeface="+mj-ea"/>
              </a:rPr>
              <a:t>세부정보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Ubuntu Server 18.04 LTS (HVM), SSD Volume Type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7905FC-0C26-40E8-94D8-86E0B4245AD9}"/>
              </a:ext>
            </a:extLst>
          </p:cNvPr>
          <p:cNvSpPr/>
          <p:nvPr/>
        </p:nvSpPr>
        <p:spPr>
          <a:xfrm>
            <a:off x="6363220" y="4159578"/>
            <a:ext cx="2424423" cy="1383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개발사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이클립스 재단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개발 언어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</a:p>
          <a:p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http, </a:t>
            </a:r>
            <a:r>
              <a:rPr lang="en-US" altLang="ko-KR" dirty="0" err="1">
                <a:solidFill>
                  <a:schemeClr val="tx1"/>
                </a:solidFill>
                <a:latin typeface="+mj-ea"/>
                <a:ea typeface="+mj-ea"/>
              </a:rPr>
              <a:t>jsp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자바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라이선스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2.0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사용버전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4.12.0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FBE392-7C68-4A95-844B-0C15C470A3D8}"/>
              </a:ext>
            </a:extLst>
          </p:cNvPr>
          <p:cNvSpPr/>
          <p:nvPr/>
        </p:nvSpPr>
        <p:spPr>
          <a:xfrm>
            <a:off x="390328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2422BB-8190-4F04-A7A5-8A42CB91427D}"/>
              </a:ext>
            </a:extLst>
          </p:cNvPr>
          <p:cNvSpPr/>
          <p:nvPr/>
        </p:nvSpPr>
        <p:spPr>
          <a:xfrm>
            <a:off x="3376776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1D0090-FE0B-4655-A1E3-162310EFBC6F}"/>
              </a:ext>
            </a:extLst>
          </p:cNvPr>
          <p:cNvSpPr/>
          <p:nvPr/>
        </p:nvSpPr>
        <p:spPr>
          <a:xfrm>
            <a:off x="6363221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396D8F-0FEB-41D3-8606-C4B593482F5E}"/>
              </a:ext>
            </a:extLst>
          </p:cNvPr>
          <p:cNvSpPr/>
          <p:nvPr/>
        </p:nvSpPr>
        <p:spPr>
          <a:xfrm>
            <a:off x="9349648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F1860E-7D2F-49F2-BE08-0AD72FC23C62}"/>
              </a:ext>
            </a:extLst>
          </p:cNvPr>
          <p:cNvSpPr txBox="1"/>
          <p:nvPr/>
        </p:nvSpPr>
        <p:spPr>
          <a:xfrm>
            <a:off x="9349648" y="4159578"/>
            <a:ext cx="242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오픈소스 </a:t>
            </a:r>
          </a:p>
          <a:p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프런트엔드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프레임워크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라이선스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MIT</a:t>
            </a:r>
          </a:p>
        </p:txBody>
      </p:sp>
    </p:spTree>
    <p:extLst>
      <p:ext uri="{BB962C8B-B14F-4D97-AF65-F5344CB8AC3E}">
        <p14:creationId xmlns:p14="http://schemas.microsoft.com/office/powerpoint/2010/main" val="1467304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6. </a:t>
            </a:r>
            <a:r>
              <a:rPr lang="ko-KR" altLang="en-US" sz="3300" dirty="0"/>
              <a:t>개발 환경 및 개발 방법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소프트웨어 개발 환경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0AABEE-6E4D-4B3D-8C78-5441B73C5E72}"/>
              </a:ext>
            </a:extLst>
          </p:cNvPr>
          <p:cNvSpPr/>
          <p:nvPr/>
        </p:nvSpPr>
        <p:spPr>
          <a:xfrm>
            <a:off x="3400229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ea"/>
                <a:ea typeface="+mj-ea"/>
              </a:rPr>
              <a:t>VMWare</a:t>
            </a:r>
            <a:endParaRPr lang="en-US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F0957E-797A-4A86-8A7B-F3DE05700D1D}"/>
              </a:ext>
            </a:extLst>
          </p:cNvPr>
          <p:cNvSpPr/>
          <p:nvPr/>
        </p:nvSpPr>
        <p:spPr>
          <a:xfrm>
            <a:off x="3400227" y="4135564"/>
            <a:ext cx="2424423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개발사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VMware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사용버전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15.1.0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운영체제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</a:p>
          <a:p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Ubuntu 18.0.4.LTS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개발 언어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리눅스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809B37-D483-4430-960E-9668C0462616}"/>
              </a:ext>
            </a:extLst>
          </p:cNvPr>
          <p:cNvSpPr/>
          <p:nvPr/>
        </p:nvSpPr>
        <p:spPr>
          <a:xfrm>
            <a:off x="3400228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DA7EFC-3FF4-4EE5-89FA-F8A2C1AFC3EC}"/>
              </a:ext>
            </a:extLst>
          </p:cNvPr>
          <p:cNvGrpSpPr/>
          <p:nvPr/>
        </p:nvGrpSpPr>
        <p:grpSpPr>
          <a:xfrm>
            <a:off x="3532317" y="1709046"/>
            <a:ext cx="2160240" cy="1790751"/>
            <a:chOff x="522417" y="1709046"/>
            <a:chExt cx="2160240" cy="1790751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1F9D280-B30D-47EE-A9B7-7428CBA4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660" y="1709046"/>
              <a:ext cx="1213755" cy="1213755"/>
            </a:xfrm>
            <a:prstGeom prst="rect">
              <a:avLst/>
            </a:prstGeom>
          </p:spPr>
        </p:pic>
        <p:pic>
          <p:nvPicPr>
            <p:cNvPr id="46" name="그림 45" descr="텍스트, 식탁용기구, 접시, 플레이트이(가) 표시된 사진&#10;&#10;자동 생성된 설명">
              <a:extLst>
                <a:ext uri="{FF2B5EF4-FFF2-40B4-BE49-F238E27FC236}">
                  <a16:creationId xmlns:a16="http://schemas.microsoft.com/office/drawing/2014/main" id="{200E851E-F7C0-494C-8785-E5E34C4B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17" y="2892229"/>
              <a:ext cx="2160240" cy="607568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AFB54C-97B6-4805-976F-5321268DD946}"/>
              </a:ext>
            </a:extLst>
          </p:cNvPr>
          <p:cNvSpPr/>
          <p:nvPr/>
        </p:nvSpPr>
        <p:spPr>
          <a:xfrm>
            <a:off x="6410129" y="3429000"/>
            <a:ext cx="2424424" cy="521898"/>
          </a:xfrm>
          <a:prstGeom prst="rect">
            <a:avLst/>
          </a:prstGeom>
          <a:solidFill>
            <a:srgbClr val="F3D5BB"/>
          </a:solidFill>
          <a:ln>
            <a:solidFill>
              <a:srgbClr val="F3D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+mj-ea"/>
                <a:ea typeface="+mj-ea"/>
              </a:rPr>
              <a:t>WAMP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937427-06D3-48EC-BBB1-C599A75FA7A1}"/>
              </a:ext>
            </a:extLst>
          </p:cNvPr>
          <p:cNvSpPr/>
          <p:nvPr/>
        </p:nvSpPr>
        <p:spPr>
          <a:xfrm>
            <a:off x="6410127" y="4135564"/>
            <a:ext cx="2424423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개발사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+mj-ea"/>
                <a:ea typeface="+mj-ea"/>
              </a:rPr>
              <a:t>bitnami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사용버전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8.0.1 </a:t>
            </a:r>
          </a:p>
          <a:p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사용 개발 언어 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php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3A61A79-1D1B-4D46-B6CD-AA77677C4D2D}"/>
              </a:ext>
            </a:extLst>
          </p:cNvPr>
          <p:cNvSpPr/>
          <p:nvPr/>
        </p:nvSpPr>
        <p:spPr>
          <a:xfrm>
            <a:off x="6410128" y="1625263"/>
            <a:ext cx="2424422" cy="4407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201D226-EF78-465F-823C-EFBDEEA3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254" y="1661307"/>
            <a:ext cx="1628169" cy="17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94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6. </a:t>
            </a:r>
            <a:r>
              <a:rPr lang="ko-KR" altLang="en-US" sz="3300" dirty="0"/>
              <a:t>개발 환경 및 개발 방법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개발 방법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EC4304CA-5126-41D3-B6CF-515C04FA4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16349"/>
              </p:ext>
            </p:extLst>
          </p:nvPr>
        </p:nvGraphicFramePr>
        <p:xfrm>
          <a:off x="997743" y="2298201"/>
          <a:ext cx="10196513" cy="2261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6513">
                  <a:extLst>
                    <a:ext uri="{9D8B030D-6E8A-4147-A177-3AD203B41FA5}">
                      <a16:colId xmlns:a16="http://schemas.microsoft.com/office/drawing/2014/main" val="2153624059"/>
                    </a:ext>
                  </a:extLst>
                </a:gridCol>
              </a:tblGrid>
              <a:tr h="400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아두이노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UNO,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점자 모듈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87797"/>
                  </a:ext>
                </a:extLst>
              </a:tr>
              <a:tr h="186073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표현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은 점자 모듈을 이용하여 구현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모듈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시프트레지스터로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적은 핀을 사용하여 개발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 기능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으로 텍스트를 서버로부터 수신하여 점자 출력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SoftwareSerial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클래스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사용하여 소프트웨어적으로 시리얼 포트</a:t>
                      </a:r>
                      <a:r>
                        <a:rPr lang="ko-KR" altLang="en-US" sz="1800" kern="0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만들어 부족한 포트를 채움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10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889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6. </a:t>
            </a:r>
            <a:r>
              <a:rPr lang="ko-KR" altLang="en-US" sz="3300" dirty="0"/>
              <a:t>개발 환경 및 개발 방법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개발 방법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4CE54F-D913-49D4-AF29-FCCED9CC2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59554"/>
              </p:ext>
            </p:extLst>
          </p:nvPr>
        </p:nvGraphicFramePr>
        <p:xfrm>
          <a:off x="569112" y="1795053"/>
          <a:ext cx="11318602" cy="165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8602">
                  <a:extLst>
                    <a:ext uri="{9D8B030D-6E8A-4147-A177-3AD203B41FA5}">
                      <a16:colId xmlns:a16="http://schemas.microsoft.com/office/drawing/2014/main" val="2153624059"/>
                    </a:ext>
                  </a:extLst>
                </a:gridCol>
              </a:tblGrid>
              <a:tr h="33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소프트웨어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및 웹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87797"/>
                  </a:ext>
                </a:extLst>
              </a:tr>
              <a:tr h="10456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앱에서는 안드로이드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사용하여 구현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웹에서는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Speech Synthesis API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사용하여 구현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앱에서 </a:t>
                      </a: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mysql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직접 접근할 수 없어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서버에 쿼리를 작성하여 쿼리 결과를 받아오는 방식으로 구현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관리자 기능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게시판에서 사용자들이 올린 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및 사용자 관리가 가능하도록 구현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1082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BAF2377-D0CB-4BAE-9AEA-132966D86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74570"/>
              </p:ext>
            </p:extLst>
          </p:nvPr>
        </p:nvGraphicFramePr>
        <p:xfrm>
          <a:off x="535760" y="3818207"/>
          <a:ext cx="11318602" cy="2099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8602">
                  <a:extLst>
                    <a:ext uri="{9D8B030D-6E8A-4147-A177-3AD203B41FA5}">
                      <a16:colId xmlns:a16="http://schemas.microsoft.com/office/drawing/2014/main" val="2153624059"/>
                    </a:ext>
                  </a:extLst>
                </a:gridCol>
              </a:tblGrid>
              <a:tr h="401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소프트웨어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벡엔드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서버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87797"/>
                  </a:ext>
                </a:extLst>
              </a:tr>
              <a:tr h="130643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수신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소켓 통신 및 스레드를 사용하여 데이터를 지속적으로 수신할 수 있게 구현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전처리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OpenCV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</a:t>
                      </a: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adaptiveThreshold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bilateralFilter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메소드를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사용하여 이진화 및 잡티제거 구현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</a:t>
                      </a:r>
                      <a:r>
                        <a:rPr lang="ko-KR" altLang="en-US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처리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Google Vision API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사용하여 텍스트 추출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highlight>
                            <a:srgbClr val="D2B4A9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텍스트 후처리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서버의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dictionary, </a:t>
                      </a:r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hanspell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라이브러리를 사용하여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추출한 텍스트 교정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10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8053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6. </a:t>
            </a:r>
            <a:r>
              <a:rPr lang="ko-KR" altLang="en-US" sz="3300" dirty="0"/>
              <a:t>개발 환경 및 개발 방법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6011646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dirty="0">
                <a:solidFill>
                  <a:schemeClr val="tx1"/>
                </a:solidFill>
              </a:rPr>
              <a:t>GitHub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C507C-826C-47E1-9665-C7398F358D89}"/>
              </a:ext>
            </a:extLst>
          </p:cNvPr>
          <p:cNvSpPr txBox="1"/>
          <p:nvPr/>
        </p:nvSpPr>
        <p:spPr>
          <a:xfrm>
            <a:off x="857692" y="1631583"/>
            <a:ext cx="1108175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https://github.com/kimchaeri/HunMinJeomUm</a:t>
            </a:r>
            <a:r>
              <a:rPr lang="ko-KR" altLang="en-US" sz="3500" dirty="0">
                <a:latin typeface="+mj-ea"/>
                <a:ea typeface="+mj-ea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F2E7BF-C097-4559-AF27-7B3DA342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78" y="2422242"/>
            <a:ext cx="7197673" cy="373325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5EAB61C-3EF0-435A-A626-F3C75F1D5508}"/>
              </a:ext>
            </a:extLst>
          </p:cNvPr>
          <p:cNvGrpSpPr/>
          <p:nvPr/>
        </p:nvGrpSpPr>
        <p:grpSpPr>
          <a:xfrm>
            <a:off x="1058093" y="2917803"/>
            <a:ext cx="3746397" cy="594412"/>
            <a:chOff x="1452620" y="3031122"/>
            <a:chExt cx="3423156" cy="59441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36B106-0791-4C86-913F-DEB35ED4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620" y="3031122"/>
              <a:ext cx="402371" cy="59441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24EE26-9423-44F7-8F92-C38BE0365AE0}"/>
                </a:ext>
              </a:extLst>
            </p:cNvPr>
            <p:cNvSpPr txBox="1"/>
            <p:nvPr/>
          </p:nvSpPr>
          <p:spPr>
            <a:xfrm>
              <a:off x="1854991" y="3084447"/>
              <a:ext cx="302078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900" dirty="0">
                  <a:latin typeface="+mj-ea"/>
                  <a:ea typeface="+mj-ea"/>
                </a:rPr>
                <a:t>김채리 </a:t>
              </a:r>
              <a:r>
                <a:rPr lang="en-US" altLang="ko-KR" sz="2900" dirty="0" err="1">
                  <a:latin typeface="+mj-ea"/>
                  <a:ea typeface="+mj-ea"/>
                </a:rPr>
                <a:t>kimchaeri</a:t>
              </a:r>
              <a:endParaRPr lang="ko-KR" altLang="en-US" sz="2900" dirty="0">
                <a:latin typeface="+mj-ea"/>
                <a:ea typeface="+mj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B06122-370F-40D1-98A7-9C0A13638F77}"/>
              </a:ext>
            </a:extLst>
          </p:cNvPr>
          <p:cNvGrpSpPr/>
          <p:nvPr/>
        </p:nvGrpSpPr>
        <p:grpSpPr>
          <a:xfrm>
            <a:off x="1058093" y="3696937"/>
            <a:ext cx="3746397" cy="594412"/>
            <a:chOff x="1452620" y="3031122"/>
            <a:chExt cx="3423156" cy="59441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3556747-7868-4987-B859-E72832335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620" y="3031122"/>
              <a:ext cx="402371" cy="5944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5D3E48-647F-42AF-BDE1-99D3BB7EB14D}"/>
                </a:ext>
              </a:extLst>
            </p:cNvPr>
            <p:cNvSpPr txBox="1"/>
            <p:nvPr/>
          </p:nvSpPr>
          <p:spPr>
            <a:xfrm>
              <a:off x="1854991" y="3084447"/>
              <a:ext cx="302078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900" dirty="0" err="1">
                  <a:latin typeface="+mj-ea"/>
                  <a:ea typeface="+mj-ea"/>
                </a:rPr>
                <a:t>김지안</a:t>
              </a:r>
              <a:r>
                <a:rPr lang="ko-KR" altLang="en-US" sz="2900" dirty="0">
                  <a:latin typeface="+mj-ea"/>
                  <a:ea typeface="+mj-ea"/>
                </a:rPr>
                <a:t> </a:t>
              </a:r>
              <a:r>
                <a:rPr lang="en-US" altLang="ko-KR" sz="2900" dirty="0">
                  <a:latin typeface="+mj-ea"/>
                  <a:ea typeface="+mj-ea"/>
                </a:rPr>
                <a:t>jkim264</a:t>
              </a:r>
              <a:endParaRPr lang="ko-KR" altLang="en-US" sz="2900" dirty="0"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696A82-D398-41E9-BA7C-0B28ED098DDC}"/>
              </a:ext>
            </a:extLst>
          </p:cNvPr>
          <p:cNvGrpSpPr/>
          <p:nvPr/>
        </p:nvGrpSpPr>
        <p:grpSpPr>
          <a:xfrm>
            <a:off x="1058093" y="4476071"/>
            <a:ext cx="3746397" cy="594412"/>
            <a:chOff x="1452620" y="3031122"/>
            <a:chExt cx="3423156" cy="59441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CE9CE0-7906-46C6-AE23-EC5B8C7EC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620" y="3031122"/>
              <a:ext cx="402371" cy="59441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AD3C89-B97E-4C1C-A974-5AE6A8BC092F}"/>
                </a:ext>
              </a:extLst>
            </p:cNvPr>
            <p:cNvSpPr txBox="1"/>
            <p:nvPr/>
          </p:nvSpPr>
          <p:spPr>
            <a:xfrm>
              <a:off x="1854991" y="3084447"/>
              <a:ext cx="302078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900" dirty="0">
                  <a:latin typeface="+mj-ea"/>
                  <a:ea typeface="+mj-ea"/>
                </a:rPr>
                <a:t>김용민 </a:t>
              </a:r>
              <a:r>
                <a:rPr lang="en-US" altLang="ko-KR" sz="2900" dirty="0">
                  <a:latin typeface="+mj-ea"/>
                  <a:ea typeface="+mj-ea"/>
                </a:rPr>
                <a:t>hjk70288</a:t>
              </a:r>
              <a:endParaRPr lang="ko-KR" altLang="en-US" sz="2900" dirty="0"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D2BC77B-5F61-4767-A73F-D0DFEA29E839}"/>
              </a:ext>
            </a:extLst>
          </p:cNvPr>
          <p:cNvGrpSpPr/>
          <p:nvPr/>
        </p:nvGrpSpPr>
        <p:grpSpPr>
          <a:xfrm>
            <a:off x="1058093" y="5252180"/>
            <a:ext cx="3746397" cy="594412"/>
            <a:chOff x="1452620" y="3031122"/>
            <a:chExt cx="3423156" cy="59441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DD447C7-7715-4402-80C0-DD8B156E2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620" y="3031122"/>
              <a:ext cx="402371" cy="59441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719D99-BEA8-4999-9BA2-AD42A40034A2}"/>
                </a:ext>
              </a:extLst>
            </p:cNvPr>
            <p:cNvSpPr txBox="1"/>
            <p:nvPr/>
          </p:nvSpPr>
          <p:spPr>
            <a:xfrm>
              <a:off x="1854991" y="3084447"/>
              <a:ext cx="302078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900" dirty="0">
                  <a:latin typeface="+mj-ea"/>
                  <a:ea typeface="+mj-ea"/>
                </a:rPr>
                <a:t>이예지 </a:t>
              </a:r>
              <a:r>
                <a:rPr lang="en-US" altLang="ko-KR" sz="2900" dirty="0" err="1">
                  <a:latin typeface="+mj-ea"/>
                  <a:ea typeface="+mj-ea"/>
                </a:rPr>
                <a:t>leeyej-i</a:t>
              </a:r>
              <a:endParaRPr lang="ko-KR" altLang="en-US" sz="29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82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데모 환경 구성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7ECAB4EE-EB31-48DD-ACC9-0F322150F418}"/>
              </a:ext>
            </a:extLst>
          </p:cNvPr>
          <p:cNvSpPr txBox="1">
            <a:spLocks/>
          </p:cNvSpPr>
          <p:nvPr/>
        </p:nvSpPr>
        <p:spPr>
          <a:xfrm>
            <a:off x="742032" y="1793513"/>
            <a:ext cx="5970150" cy="508253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1) </a:t>
            </a:r>
            <a:r>
              <a:rPr lang="ko-KR" altLang="en-US" sz="1700" dirty="0" err="1">
                <a:solidFill>
                  <a:schemeClr val="tx1"/>
                </a:solidFill>
              </a:rPr>
              <a:t>백엔드</a:t>
            </a:r>
            <a:r>
              <a:rPr lang="ko-KR" altLang="en-US" sz="1700" dirty="0">
                <a:solidFill>
                  <a:schemeClr val="tx1"/>
                </a:solidFill>
              </a:rPr>
              <a:t> 서버 진행 상황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700" dirty="0" err="1">
                <a:solidFill>
                  <a:schemeClr val="tx1"/>
                </a:solidFill>
              </a:rPr>
              <a:t>OpenCV</a:t>
            </a:r>
            <a:r>
              <a:rPr lang="ko-KR" altLang="en-US" sz="1700" dirty="0">
                <a:solidFill>
                  <a:schemeClr val="tx1"/>
                </a:solidFill>
              </a:rPr>
              <a:t>의 </a:t>
            </a:r>
            <a:r>
              <a:rPr lang="ko-KR" altLang="en-US" sz="1700" dirty="0" err="1">
                <a:solidFill>
                  <a:schemeClr val="tx1"/>
                </a:solidFill>
              </a:rPr>
              <a:t>메소드들을</a:t>
            </a:r>
            <a:r>
              <a:rPr lang="ko-KR" altLang="en-US" sz="1700" dirty="0">
                <a:solidFill>
                  <a:schemeClr val="tx1"/>
                </a:solidFill>
              </a:rPr>
              <a:t> 적용시킨 전처리 알고리즘은 완성됨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700" dirty="0">
                <a:solidFill>
                  <a:schemeClr val="tx1"/>
                </a:solidFill>
              </a:rPr>
              <a:t>Google Vision API</a:t>
            </a:r>
            <a:r>
              <a:rPr lang="ko-KR" altLang="en-US" sz="1700" dirty="0">
                <a:solidFill>
                  <a:schemeClr val="tx1"/>
                </a:solidFill>
              </a:rPr>
              <a:t>를 통한 </a:t>
            </a:r>
            <a:r>
              <a:rPr lang="en-US" altLang="ko-KR" sz="1700" dirty="0">
                <a:solidFill>
                  <a:schemeClr val="tx1"/>
                </a:solidFill>
              </a:rPr>
              <a:t>OCR </a:t>
            </a:r>
            <a:r>
              <a:rPr lang="ko-KR" altLang="en-US" sz="1700" dirty="0">
                <a:solidFill>
                  <a:schemeClr val="tx1"/>
                </a:solidFill>
              </a:rPr>
              <a:t>알고리즘 완성됨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 err="1">
                <a:solidFill>
                  <a:schemeClr val="tx1"/>
                </a:solidFill>
              </a:rPr>
              <a:t>앱과의</a:t>
            </a:r>
            <a:r>
              <a:rPr lang="ko-KR" altLang="en-US" sz="1700" dirty="0">
                <a:solidFill>
                  <a:schemeClr val="tx1"/>
                </a:solidFill>
              </a:rPr>
              <a:t> 통신을 통한 변환 결과 송수신 완성됨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웹과의 소켓통신은 구현 중임</a:t>
            </a:r>
            <a:endParaRPr lang="en-US" altLang="ko-KR" sz="17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2) </a:t>
            </a:r>
            <a:r>
              <a:rPr lang="ko-KR" altLang="en-US" sz="1700" dirty="0">
                <a:solidFill>
                  <a:schemeClr val="tx1"/>
                </a:solidFill>
              </a:rPr>
              <a:t>점자 표시기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구매한 </a:t>
            </a:r>
            <a:r>
              <a:rPr lang="ko-KR" altLang="en-US" sz="1700" dirty="0" err="1">
                <a:solidFill>
                  <a:schemeClr val="tx1"/>
                </a:solidFill>
              </a:rPr>
              <a:t>아두이노</a:t>
            </a:r>
            <a:r>
              <a:rPr lang="ko-KR" altLang="en-US" sz="1700" dirty="0">
                <a:solidFill>
                  <a:schemeClr val="tx1"/>
                </a:solidFill>
              </a:rPr>
              <a:t> 점자 표시 모듈로 구현</a:t>
            </a:r>
            <a:r>
              <a:rPr lang="en-US" altLang="ko-KR" sz="1700" dirty="0"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solidFill>
                  <a:schemeClr val="tx1"/>
                </a:solidFill>
              </a:rPr>
              <a:t>오른쪽 사진 참고</a:t>
            </a:r>
            <a:r>
              <a:rPr lang="en-US" altLang="ko-KR" sz="17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700" dirty="0" err="1">
                <a:solidFill>
                  <a:schemeClr val="tx1"/>
                </a:solidFill>
              </a:rPr>
              <a:t>Arduino</a:t>
            </a:r>
            <a:r>
              <a:rPr lang="en-US" altLang="ko-KR" sz="1700" dirty="0">
                <a:solidFill>
                  <a:schemeClr val="tx1"/>
                </a:solidFill>
              </a:rPr>
              <a:t> UNO</a:t>
            </a:r>
            <a:r>
              <a:rPr lang="ko-KR" altLang="en-US" sz="1700" dirty="0">
                <a:solidFill>
                  <a:schemeClr val="tx1"/>
                </a:solidFill>
              </a:rPr>
              <a:t>를 </a:t>
            </a:r>
            <a:r>
              <a:rPr lang="ko-KR" altLang="en-US" sz="1700" dirty="0" err="1">
                <a:solidFill>
                  <a:schemeClr val="tx1"/>
                </a:solidFill>
              </a:rPr>
              <a:t>아두이노</a:t>
            </a:r>
            <a:r>
              <a:rPr lang="ko-KR" altLang="en-US" sz="1700" dirty="0">
                <a:solidFill>
                  <a:schemeClr val="tx1"/>
                </a:solidFill>
              </a:rPr>
              <a:t> 점자 표시 모듈과 연결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700" dirty="0">
                <a:solidFill>
                  <a:schemeClr val="tx1"/>
                </a:solidFill>
              </a:rPr>
              <a:t>SMPS</a:t>
            </a:r>
            <a:r>
              <a:rPr lang="ko-KR" altLang="en-US" sz="1700" dirty="0">
                <a:solidFill>
                  <a:schemeClr val="tx1"/>
                </a:solidFill>
              </a:rPr>
              <a:t>로 전원 공급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7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AA2DAB-7E8A-42BA-A55C-A0B213D166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28148" r="7773" b="20247"/>
          <a:stretch/>
        </p:blipFill>
        <p:spPr>
          <a:xfrm>
            <a:off x="7009568" y="1793513"/>
            <a:ext cx="3760032" cy="44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7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데모 환경 구성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758F6A90-8FA3-4DCA-A326-B60CC1FF23F8}"/>
              </a:ext>
            </a:extLst>
          </p:cNvPr>
          <p:cNvSpPr txBox="1">
            <a:spLocks/>
          </p:cNvSpPr>
          <p:nvPr/>
        </p:nvSpPr>
        <p:spPr>
          <a:xfrm>
            <a:off x="1264365" y="1663708"/>
            <a:ext cx="9641172" cy="557104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3) </a:t>
            </a:r>
            <a:r>
              <a:rPr lang="ko-KR" altLang="en-US" sz="1700" dirty="0">
                <a:solidFill>
                  <a:schemeClr val="tx1"/>
                </a:solidFill>
              </a:rPr>
              <a:t>서버 및 </a:t>
            </a:r>
            <a:r>
              <a:rPr lang="en-US" altLang="ko-KR" sz="1700" dirty="0">
                <a:solidFill>
                  <a:schemeClr val="tx1"/>
                </a:solidFill>
              </a:rPr>
              <a:t>DB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700" dirty="0">
                <a:solidFill>
                  <a:schemeClr val="tx1"/>
                </a:solidFill>
              </a:rPr>
              <a:t>AWS EC2, MySQL</a:t>
            </a:r>
            <a:r>
              <a:rPr lang="ko-KR" altLang="en-US" sz="1700" dirty="0">
                <a:solidFill>
                  <a:schemeClr val="tx1"/>
                </a:solidFill>
              </a:rPr>
              <a:t>을 이용하여 웹 동작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700" dirty="0" err="1">
                <a:solidFill>
                  <a:schemeClr val="tx1"/>
                </a:solidFill>
              </a:rPr>
              <a:t>Bitnami</a:t>
            </a:r>
            <a:r>
              <a:rPr lang="ko-KR" altLang="en-US" sz="1700" dirty="0">
                <a:solidFill>
                  <a:schemeClr val="tx1"/>
                </a:solidFill>
              </a:rPr>
              <a:t>를 </a:t>
            </a:r>
            <a:r>
              <a:rPr lang="ko-KR" altLang="en-US" sz="1700" dirty="0" err="1">
                <a:solidFill>
                  <a:schemeClr val="tx1"/>
                </a:solidFill>
              </a:rPr>
              <a:t>앱</a:t>
            </a:r>
            <a:r>
              <a:rPr lang="ko-KR" altLang="en-US" sz="1700" dirty="0">
                <a:solidFill>
                  <a:schemeClr val="tx1"/>
                </a:solidFill>
              </a:rPr>
              <a:t> 개발 서버로 이용</a:t>
            </a:r>
            <a:endParaRPr lang="en-US" altLang="ko-KR" sz="17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4) </a:t>
            </a:r>
            <a:r>
              <a:rPr lang="ko-KR" altLang="en-US" sz="1700" dirty="0">
                <a:solidFill>
                  <a:schemeClr val="tx1"/>
                </a:solidFill>
              </a:rPr>
              <a:t>컴퓨터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클라이언트용 컴퓨터와 서버용 컴퓨터 </a:t>
            </a:r>
            <a:r>
              <a:rPr lang="en-US" altLang="ko-KR" sz="1700" dirty="0">
                <a:solidFill>
                  <a:schemeClr val="tx1"/>
                </a:solidFill>
              </a:rPr>
              <a:t>2</a:t>
            </a:r>
            <a:r>
              <a:rPr lang="ko-KR" altLang="en-US" sz="1700" dirty="0">
                <a:solidFill>
                  <a:schemeClr val="tx1"/>
                </a:solidFill>
              </a:rPr>
              <a:t>개를 준비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서버용 컴퓨터는 </a:t>
            </a:r>
            <a:r>
              <a:rPr lang="en-US" altLang="ko-KR" sz="1700" dirty="0">
                <a:solidFill>
                  <a:schemeClr val="tx1"/>
                </a:solidFill>
              </a:rPr>
              <a:t>3)</a:t>
            </a:r>
            <a:r>
              <a:rPr lang="ko-KR" altLang="en-US" sz="1700" dirty="0">
                <a:solidFill>
                  <a:schemeClr val="tx1"/>
                </a:solidFill>
              </a:rPr>
              <a:t>의 조건을 만족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클라이언트용 컴퓨터는 변환할 파일 준비</a:t>
            </a:r>
            <a:r>
              <a:rPr lang="en-US" altLang="ko-KR" sz="1700" dirty="0">
                <a:solidFill>
                  <a:schemeClr val="tx1"/>
                </a:solidFill>
              </a:rPr>
              <a:t>(PDF, JPG, PNG…)</a:t>
            </a:r>
          </a:p>
          <a:p>
            <a:pPr>
              <a:lnSpc>
                <a:spcPct val="20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5) </a:t>
            </a:r>
            <a:r>
              <a:rPr lang="ko-KR" altLang="en-US" sz="1700" dirty="0">
                <a:solidFill>
                  <a:schemeClr val="tx1"/>
                </a:solidFill>
              </a:rPr>
              <a:t>스마트 폰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 err="1">
                <a:solidFill>
                  <a:schemeClr val="tx1"/>
                </a:solidFill>
              </a:rPr>
              <a:t>앱이</a:t>
            </a:r>
            <a:r>
              <a:rPr lang="ko-KR" altLang="en-US" sz="1700" dirty="0">
                <a:solidFill>
                  <a:schemeClr val="tx1"/>
                </a:solidFill>
              </a:rPr>
              <a:t> 설치되어 있는 </a:t>
            </a:r>
            <a:r>
              <a:rPr lang="ko-KR" altLang="en-US" sz="1700" dirty="0" err="1">
                <a:solidFill>
                  <a:schemeClr val="tx1"/>
                </a:solidFill>
              </a:rPr>
              <a:t>스마트폰</a:t>
            </a:r>
            <a:r>
              <a:rPr lang="ko-KR" altLang="en-US" sz="1700" dirty="0">
                <a:solidFill>
                  <a:schemeClr val="tx1"/>
                </a:solidFill>
              </a:rPr>
              <a:t> 준비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 err="1">
                <a:solidFill>
                  <a:schemeClr val="tx1"/>
                </a:solidFill>
              </a:rPr>
              <a:t>스마트폰은</a:t>
            </a:r>
            <a:r>
              <a:rPr lang="ko-KR" altLang="en-US" sz="1700" dirty="0">
                <a:solidFill>
                  <a:schemeClr val="tx1"/>
                </a:solidFill>
              </a:rPr>
              <a:t> 변환할 파일 준비</a:t>
            </a:r>
            <a:r>
              <a:rPr lang="en-US" altLang="ko-KR" sz="1700" dirty="0">
                <a:solidFill>
                  <a:schemeClr val="tx1"/>
                </a:solidFill>
              </a:rPr>
              <a:t>(PDF, JPG, PNG…)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53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데모 환경 시나리오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54289D5F-DAB8-4303-8B21-79BBEFBBF370}"/>
              </a:ext>
            </a:extLst>
          </p:cNvPr>
          <p:cNvSpPr txBox="1">
            <a:spLocks/>
          </p:cNvSpPr>
          <p:nvPr/>
        </p:nvSpPr>
        <p:spPr>
          <a:xfrm>
            <a:off x="1058093" y="1438578"/>
            <a:ext cx="9641172" cy="557104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700" dirty="0">
                <a:solidFill>
                  <a:schemeClr val="tx1"/>
                </a:solidFill>
              </a:rPr>
              <a:t>스마트폰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스마트폰으로 </a:t>
            </a:r>
            <a:r>
              <a:rPr lang="ko-KR" altLang="en-US" sz="1700" dirty="0" err="1">
                <a:solidFill>
                  <a:schemeClr val="tx1"/>
                </a:solidFill>
              </a:rPr>
              <a:t>훈민점음</a:t>
            </a:r>
            <a:r>
              <a:rPr lang="ko-KR" altLang="en-US" sz="1700" dirty="0">
                <a:solidFill>
                  <a:schemeClr val="tx1"/>
                </a:solidFill>
              </a:rPr>
              <a:t> 앱을 실행시킨다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 err="1">
                <a:solidFill>
                  <a:schemeClr val="tx1"/>
                </a:solidFill>
              </a:rPr>
              <a:t>앱에서</a:t>
            </a:r>
            <a:r>
              <a:rPr lang="ko-KR" altLang="en-US" sz="1700" dirty="0">
                <a:solidFill>
                  <a:schemeClr val="tx1"/>
                </a:solidFill>
              </a:rPr>
              <a:t> 카메라로 찍은 사진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>
                <a:solidFill>
                  <a:schemeClr val="tx1"/>
                </a:solidFill>
              </a:rPr>
              <a:t>또는 저장되어 있던 파일</a:t>
            </a:r>
            <a:r>
              <a:rPr lang="en-US" altLang="ko-KR" sz="1700" dirty="0">
                <a:solidFill>
                  <a:schemeClr val="tx1"/>
                </a:solidFill>
              </a:rPr>
              <a:t>(</a:t>
            </a:r>
            <a:r>
              <a:rPr lang="ko-KR" altLang="en-US" sz="1700" dirty="0">
                <a:solidFill>
                  <a:schemeClr val="tx1"/>
                </a:solidFill>
              </a:rPr>
              <a:t>사진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문서</a:t>
            </a:r>
            <a:r>
              <a:rPr lang="en-US" altLang="ko-KR" sz="1700" dirty="0">
                <a:solidFill>
                  <a:schemeClr val="tx1"/>
                </a:solidFill>
              </a:rPr>
              <a:t>)</a:t>
            </a:r>
            <a:r>
              <a:rPr lang="ko-KR" altLang="en-US" sz="1700" dirty="0">
                <a:solidFill>
                  <a:schemeClr val="tx1"/>
                </a:solidFill>
              </a:rPr>
              <a:t>를 등록한다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출력된 변환 텍스트를 음성으로 듣거나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점자표시기를 통해 읽는다</a:t>
            </a:r>
            <a:r>
              <a:rPr lang="en-US" altLang="ko-KR" sz="1700" dirty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로그인한 회원은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>
                <a:solidFill>
                  <a:schemeClr val="tx1"/>
                </a:solidFill>
              </a:rPr>
              <a:t>그 전에 변환했던 정보를 확인할 수 있다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2) </a:t>
            </a:r>
            <a:r>
              <a:rPr lang="ko-KR" altLang="en-US" sz="1700" dirty="0">
                <a:solidFill>
                  <a:schemeClr val="tx1"/>
                </a:solidFill>
              </a:rPr>
              <a:t>컴퓨터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컴퓨터로 </a:t>
            </a:r>
            <a:r>
              <a:rPr lang="ko-KR" altLang="en-US" sz="1700" dirty="0" err="1">
                <a:solidFill>
                  <a:schemeClr val="tx1"/>
                </a:solidFill>
              </a:rPr>
              <a:t>훈민점음</a:t>
            </a:r>
            <a:r>
              <a:rPr lang="ko-KR" altLang="en-US" sz="1700" dirty="0">
                <a:solidFill>
                  <a:schemeClr val="tx1"/>
                </a:solidFill>
              </a:rPr>
              <a:t> 웹을 실행시킨다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저장되어 있는 사진 또는 문서를 등록한다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출력된 변환 텍스트를 음성으로 듣는다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700" dirty="0">
                <a:solidFill>
                  <a:schemeClr val="tx1"/>
                </a:solidFill>
              </a:rPr>
              <a:t>로그인한 회원은 그 전에 변환했던 정보를 확인할 수 있다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776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실제 데모 사진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DF15-B242-409C-BBE6-86A2A99A1A79}"/>
              </a:ext>
            </a:extLst>
          </p:cNvPr>
          <p:cNvSpPr txBox="1"/>
          <p:nvPr/>
        </p:nvSpPr>
        <p:spPr>
          <a:xfrm>
            <a:off x="535760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기본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40499-9518-4837-90E6-27B5B2FA1A37}"/>
              </a:ext>
            </a:extLst>
          </p:cNvPr>
          <p:cNvSpPr txBox="1"/>
          <p:nvPr/>
        </p:nvSpPr>
        <p:spPr>
          <a:xfrm>
            <a:off x="5799818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B5C0C1-1101-4F94-A4E6-EF84494B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40" y="1437765"/>
            <a:ext cx="3089263" cy="5287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186799-7708-4CFE-B518-59F56C39D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298" y="1437765"/>
            <a:ext cx="3214226" cy="52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54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79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실제 데모 사진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DF15-B242-409C-BBE6-86A2A99A1A79}"/>
              </a:ext>
            </a:extLst>
          </p:cNvPr>
          <p:cNvSpPr txBox="1"/>
          <p:nvPr/>
        </p:nvSpPr>
        <p:spPr>
          <a:xfrm>
            <a:off x="535760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40499-9518-4837-90E6-27B5B2FA1A37}"/>
              </a:ext>
            </a:extLst>
          </p:cNvPr>
          <p:cNvSpPr txBox="1"/>
          <p:nvPr/>
        </p:nvSpPr>
        <p:spPr>
          <a:xfrm>
            <a:off x="5799818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로그인 후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385A9F-3102-4F58-8539-8A1DCF3FA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44" y="1437766"/>
            <a:ext cx="3287760" cy="5288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F3C1EE-2CD0-4C37-A4D1-4873BA8AB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3" y="1437766"/>
            <a:ext cx="3097054" cy="52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1. </a:t>
            </a:r>
            <a:r>
              <a:rPr lang="ko-KR" altLang="en-US" sz="3300" dirty="0"/>
              <a:t>졸업 연구 개요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연구 개발 목표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C7142B48-4D85-4322-9A1E-9BAD3C108078}"/>
              </a:ext>
            </a:extLst>
          </p:cNvPr>
          <p:cNvSpPr txBox="1">
            <a:spLocks/>
          </p:cNvSpPr>
          <p:nvPr/>
        </p:nvSpPr>
        <p:spPr>
          <a:xfrm>
            <a:off x="329489" y="3876853"/>
            <a:ext cx="2411581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원하는 문서 또는 사진의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텍스트 출력 기능 구현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pic>
        <p:nvPicPr>
          <p:cNvPr id="13" name="그래픽 12" descr="문서">
            <a:extLst>
              <a:ext uri="{FF2B5EF4-FFF2-40B4-BE49-F238E27FC236}">
                <a16:creationId xmlns:a16="http://schemas.microsoft.com/office/drawing/2014/main" id="{E49F8517-1F89-4285-9986-31364C865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924" y="2385058"/>
            <a:ext cx="1102690" cy="1102690"/>
          </a:xfrm>
          <a:prstGeom prst="rect">
            <a:avLst/>
          </a:prstGeom>
        </p:spPr>
      </p:pic>
      <p:pic>
        <p:nvPicPr>
          <p:cNvPr id="14" name="그래픽 13" descr="소리 중간">
            <a:extLst>
              <a:ext uri="{FF2B5EF4-FFF2-40B4-BE49-F238E27FC236}">
                <a16:creationId xmlns:a16="http://schemas.microsoft.com/office/drawing/2014/main" id="{DA76A033-F2E8-46E0-9FF8-AE33C5797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8001" y="2567706"/>
            <a:ext cx="1086612" cy="914400"/>
          </a:xfrm>
          <a:prstGeom prst="rect">
            <a:avLst/>
          </a:prstGeom>
        </p:spPr>
      </p:pic>
      <p:pic>
        <p:nvPicPr>
          <p:cNvPr id="15" name="그래픽 14" descr="브라유 점자">
            <a:extLst>
              <a:ext uri="{FF2B5EF4-FFF2-40B4-BE49-F238E27FC236}">
                <a16:creationId xmlns:a16="http://schemas.microsoft.com/office/drawing/2014/main" id="{99749473-BB49-4552-A66B-F6887A123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951828" y="2526050"/>
            <a:ext cx="914400" cy="997712"/>
          </a:xfrm>
          <a:prstGeom prst="rect">
            <a:avLst/>
          </a:prstGeom>
        </p:spPr>
      </p:pic>
      <p:sp>
        <p:nvSpPr>
          <p:cNvPr id="16" name="제목 3">
            <a:extLst>
              <a:ext uri="{FF2B5EF4-FFF2-40B4-BE49-F238E27FC236}">
                <a16:creationId xmlns:a16="http://schemas.microsoft.com/office/drawing/2014/main" id="{628B56E7-A379-4A7E-907F-146D14764B61}"/>
              </a:ext>
            </a:extLst>
          </p:cNvPr>
          <p:cNvSpPr txBox="1">
            <a:spLocks/>
          </p:cNvSpPr>
          <p:nvPr/>
        </p:nvSpPr>
        <p:spPr>
          <a:xfrm>
            <a:off x="2460212" y="3839830"/>
            <a:ext cx="2799780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텍스트에 따른 음성 및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점자 출력 기능 구현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090007-6E9E-4D5D-92FF-A1287D5B38F0}"/>
              </a:ext>
            </a:extLst>
          </p:cNvPr>
          <p:cNvSpPr/>
          <p:nvPr/>
        </p:nvSpPr>
        <p:spPr>
          <a:xfrm>
            <a:off x="531750" y="3739425"/>
            <a:ext cx="2055039" cy="965200"/>
          </a:xfrm>
          <a:prstGeom prst="rect">
            <a:avLst/>
          </a:prstGeom>
          <a:noFill/>
          <a:ln w="38100">
            <a:solidFill>
              <a:srgbClr val="2A5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래픽 22" descr="사원증">
            <a:extLst>
              <a:ext uri="{FF2B5EF4-FFF2-40B4-BE49-F238E27FC236}">
                <a16:creationId xmlns:a16="http://schemas.microsoft.com/office/drawing/2014/main" id="{1A2FE7EB-2590-4A4A-A594-60275B9ECF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5701" y="2268945"/>
            <a:ext cx="1444437" cy="1334916"/>
          </a:xfrm>
          <a:prstGeom prst="rect">
            <a:avLst/>
          </a:prstGeom>
        </p:spPr>
      </p:pic>
      <p:sp>
        <p:nvSpPr>
          <p:cNvPr id="24" name="제목 3">
            <a:extLst>
              <a:ext uri="{FF2B5EF4-FFF2-40B4-BE49-F238E27FC236}">
                <a16:creationId xmlns:a16="http://schemas.microsoft.com/office/drawing/2014/main" id="{AE00989A-AACC-4E57-AFDE-D8C348A99C47}"/>
              </a:ext>
            </a:extLst>
          </p:cNvPr>
          <p:cNvSpPr txBox="1">
            <a:spLocks/>
          </p:cNvSpPr>
          <p:nvPr/>
        </p:nvSpPr>
        <p:spPr>
          <a:xfrm>
            <a:off x="4768030" y="3872825"/>
            <a:ext cx="2799780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추가적인 기능을 위한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회원가입 기능 구현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pic>
        <p:nvPicPr>
          <p:cNvPr id="27" name="그래픽 26" descr="고객 리뷰">
            <a:extLst>
              <a:ext uri="{FF2B5EF4-FFF2-40B4-BE49-F238E27FC236}">
                <a16:creationId xmlns:a16="http://schemas.microsoft.com/office/drawing/2014/main" id="{8104216E-C5F4-4027-A011-4139DC10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23262" y="2379415"/>
            <a:ext cx="1290980" cy="1290980"/>
          </a:xfrm>
          <a:prstGeom prst="rect">
            <a:avLst/>
          </a:prstGeom>
        </p:spPr>
      </p:pic>
      <p:sp>
        <p:nvSpPr>
          <p:cNvPr id="30" name="제목 3">
            <a:extLst>
              <a:ext uri="{FF2B5EF4-FFF2-40B4-BE49-F238E27FC236}">
                <a16:creationId xmlns:a16="http://schemas.microsoft.com/office/drawing/2014/main" id="{0C70411A-C4C8-40C3-9DAA-21E6924EAD80}"/>
              </a:ext>
            </a:extLst>
          </p:cNvPr>
          <p:cNvSpPr txBox="1">
            <a:spLocks/>
          </p:cNvSpPr>
          <p:nvPr/>
        </p:nvSpPr>
        <p:spPr>
          <a:xfrm>
            <a:off x="7511233" y="3872423"/>
            <a:ext cx="1956137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커뮤니티를 위한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게시판 구현 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0C7878-AA05-420A-9AA1-FBEFF46FA99C}"/>
              </a:ext>
            </a:extLst>
          </p:cNvPr>
          <p:cNvSpPr/>
          <p:nvPr/>
        </p:nvSpPr>
        <p:spPr>
          <a:xfrm>
            <a:off x="2832582" y="3739425"/>
            <a:ext cx="2055039" cy="965200"/>
          </a:xfrm>
          <a:prstGeom prst="rect">
            <a:avLst/>
          </a:prstGeom>
          <a:noFill/>
          <a:ln w="38100">
            <a:solidFill>
              <a:srgbClr val="2A5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EBEAF7-907C-4B2E-92B1-345264968CB9}"/>
              </a:ext>
            </a:extLst>
          </p:cNvPr>
          <p:cNvSpPr/>
          <p:nvPr/>
        </p:nvSpPr>
        <p:spPr>
          <a:xfrm>
            <a:off x="5140401" y="3732752"/>
            <a:ext cx="2055039" cy="965200"/>
          </a:xfrm>
          <a:prstGeom prst="rect">
            <a:avLst/>
          </a:prstGeom>
          <a:noFill/>
          <a:ln w="38100">
            <a:solidFill>
              <a:srgbClr val="2A5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CE947A-1C8B-4857-91A4-6F9F3A6C654D}"/>
              </a:ext>
            </a:extLst>
          </p:cNvPr>
          <p:cNvSpPr/>
          <p:nvPr/>
        </p:nvSpPr>
        <p:spPr>
          <a:xfrm>
            <a:off x="7441233" y="3725677"/>
            <a:ext cx="2055039" cy="965200"/>
          </a:xfrm>
          <a:prstGeom prst="rect">
            <a:avLst/>
          </a:prstGeom>
          <a:noFill/>
          <a:ln w="38100">
            <a:solidFill>
              <a:srgbClr val="2A5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래픽 6" descr="UI UX 단색으로 채워진">
            <a:extLst>
              <a:ext uri="{FF2B5EF4-FFF2-40B4-BE49-F238E27FC236}">
                <a16:creationId xmlns:a16="http://schemas.microsoft.com/office/drawing/2014/main" id="{2624EE90-3311-4D16-9E94-0052BDB6CC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5225" y="2379415"/>
            <a:ext cx="1189380" cy="1156478"/>
          </a:xfrm>
          <a:prstGeom prst="rect">
            <a:avLst/>
          </a:prstGeom>
        </p:spPr>
      </p:pic>
      <p:sp>
        <p:nvSpPr>
          <p:cNvPr id="35" name="제목 3">
            <a:extLst>
              <a:ext uri="{FF2B5EF4-FFF2-40B4-BE49-F238E27FC236}">
                <a16:creationId xmlns:a16="http://schemas.microsoft.com/office/drawing/2014/main" id="{0647CD4C-9D46-45CC-A8DF-48AA3B1B62EE}"/>
              </a:ext>
            </a:extLst>
          </p:cNvPr>
          <p:cNvSpPr txBox="1">
            <a:spLocks/>
          </p:cNvSpPr>
          <p:nvPr/>
        </p:nvSpPr>
        <p:spPr>
          <a:xfrm>
            <a:off x="9812065" y="3872423"/>
            <a:ext cx="1956137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시각장애인을 위한 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</a:rPr>
              <a:t>UI </a:t>
            </a:r>
            <a:r>
              <a:rPr lang="ko-KR" altLang="en-US" sz="1500" dirty="0">
                <a:solidFill>
                  <a:schemeClr val="tx1"/>
                </a:solidFill>
              </a:rPr>
              <a:t>구현</a:t>
            </a:r>
            <a:endParaRPr lang="en-US" altLang="ko-KR" sz="15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43279C-1BF0-4793-B757-63E28A87BD11}"/>
              </a:ext>
            </a:extLst>
          </p:cNvPr>
          <p:cNvSpPr/>
          <p:nvPr/>
        </p:nvSpPr>
        <p:spPr>
          <a:xfrm>
            <a:off x="9742065" y="3725677"/>
            <a:ext cx="2055039" cy="965200"/>
          </a:xfrm>
          <a:prstGeom prst="rect">
            <a:avLst/>
          </a:prstGeom>
          <a:noFill/>
          <a:ln w="38100">
            <a:solidFill>
              <a:srgbClr val="2A5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4599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실제 데모 사진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DF15-B242-409C-BBE6-86A2A99A1A79}"/>
              </a:ext>
            </a:extLst>
          </p:cNvPr>
          <p:cNvSpPr txBox="1"/>
          <p:nvPr/>
        </p:nvSpPr>
        <p:spPr>
          <a:xfrm>
            <a:off x="535760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OCR </a:t>
            </a:r>
            <a:r>
              <a:rPr lang="ko-KR" altLang="en-US" dirty="0">
                <a:latin typeface="+mj-ea"/>
                <a:ea typeface="+mj-ea"/>
              </a:rPr>
              <a:t>로딩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40499-9518-4837-90E6-27B5B2FA1A37}"/>
              </a:ext>
            </a:extLst>
          </p:cNvPr>
          <p:cNvSpPr txBox="1"/>
          <p:nvPr/>
        </p:nvSpPr>
        <p:spPr>
          <a:xfrm>
            <a:off x="5799818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OCR </a:t>
            </a:r>
            <a:r>
              <a:rPr lang="ko-KR" altLang="en-US" dirty="0">
                <a:latin typeface="+mj-ea"/>
                <a:ea typeface="+mj-ea"/>
              </a:rPr>
              <a:t>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8FC9B2-0D53-427E-AB93-A2BE27FEE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69" y="1437766"/>
            <a:ext cx="3068757" cy="5288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A6CEE7-E04F-412F-8392-E76ED4332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85" y="1437766"/>
            <a:ext cx="3337317" cy="52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407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실제 데모 사진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DF15-B242-409C-BBE6-86A2A99A1A79}"/>
              </a:ext>
            </a:extLst>
          </p:cNvPr>
          <p:cNvSpPr txBox="1"/>
          <p:nvPr/>
        </p:nvSpPr>
        <p:spPr>
          <a:xfrm>
            <a:off x="535760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OCR </a:t>
            </a:r>
            <a:r>
              <a:rPr lang="ko-KR" altLang="en-US" dirty="0">
                <a:latin typeface="+mj-ea"/>
                <a:ea typeface="+mj-ea"/>
              </a:rPr>
              <a:t>텍스트 확대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57A31B-64AD-4B4B-A617-3EFD9A6D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758" y="1437766"/>
            <a:ext cx="3107922" cy="5288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AFA99D-E437-49C7-8DAC-E01BB0100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004" y="1411786"/>
            <a:ext cx="2743661" cy="18440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637BB8-836B-4E22-A9AF-818611C47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003" y="3713321"/>
            <a:ext cx="2743661" cy="1867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2C968-9960-4C13-A5C4-A7ACCEBBED02}"/>
              </a:ext>
            </a:extLst>
          </p:cNvPr>
          <p:cNvSpPr txBox="1"/>
          <p:nvPr/>
        </p:nvSpPr>
        <p:spPr>
          <a:xfrm>
            <a:off x="6921132" y="5853561"/>
            <a:ext cx="47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백엔드</a:t>
            </a:r>
            <a:r>
              <a:rPr lang="ko-KR" altLang="en-US" dirty="0">
                <a:latin typeface="+mj-ea"/>
                <a:ea typeface="+mj-ea"/>
              </a:rPr>
              <a:t> 서버에서의 </a:t>
            </a:r>
            <a:r>
              <a:rPr lang="ko-KR" altLang="en-US" dirty="0" err="1">
                <a:latin typeface="+mj-ea"/>
                <a:ea typeface="+mj-ea"/>
              </a:rPr>
              <a:t>전처리</a:t>
            </a:r>
            <a:r>
              <a:rPr lang="ko-KR" altLang="en-US" dirty="0">
                <a:latin typeface="+mj-ea"/>
                <a:ea typeface="+mj-ea"/>
              </a:rPr>
              <a:t> 전 후 이미지</a:t>
            </a:r>
          </a:p>
        </p:txBody>
      </p:sp>
    </p:spTree>
    <p:extLst>
      <p:ext uri="{BB962C8B-B14F-4D97-AF65-F5344CB8AC3E}">
        <p14:creationId xmlns:p14="http://schemas.microsoft.com/office/powerpoint/2010/main" val="2645264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실제 데모 사진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DF15-B242-409C-BBE6-86A2A99A1A79}"/>
              </a:ext>
            </a:extLst>
          </p:cNvPr>
          <p:cNvSpPr txBox="1"/>
          <p:nvPr/>
        </p:nvSpPr>
        <p:spPr>
          <a:xfrm>
            <a:off x="535760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40499-9518-4837-90E6-27B5B2FA1A37}"/>
              </a:ext>
            </a:extLst>
          </p:cNvPr>
          <p:cNvSpPr txBox="1"/>
          <p:nvPr/>
        </p:nvSpPr>
        <p:spPr>
          <a:xfrm>
            <a:off x="5799818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게시글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1FF5FE1-12CF-4007-8BA9-328ABC545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40" y="1437766"/>
            <a:ext cx="3054538" cy="5288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1D8CC1F-8916-40F3-8512-6C4EEFEF9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680" y="1437766"/>
            <a:ext cx="3153603" cy="52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62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실제 데모 사진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웹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DF15-B242-409C-BBE6-86A2A99A1A79}"/>
              </a:ext>
            </a:extLst>
          </p:cNvPr>
          <p:cNvSpPr txBox="1"/>
          <p:nvPr/>
        </p:nvSpPr>
        <p:spPr>
          <a:xfrm>
            <a:off x="535760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회원가입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83BAAF-F0D7-4C4A-9BCC-DC5E0557C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7" y="2151609"/>
            <a:ext cx="5002891" cy="39766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D40499-9518-4837-90E6-27B5B2FA1A37}"/>
              </a:ext>
            </a:extLst>
          </p:cNvPr>
          <p:cNvSpPr txBox="1"/>
          <p:nvPr/>
        </p:nvSpPr>
        <p:spPr>
          <a:xfrm>
            <a:off x="5799818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로그인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CBC44C-B6D7-4BFA-B05F-7CF91F6E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1609"/>
            <a:ext cx="5002891" cy="40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98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실제 데모 사진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웹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DF15-B242-409C-BBE6-86A2A99A1A79}"/>
              </a:ext>
            </a:extLst>
          </p:cNvPr>
          <p:cNvSpPr txBox="1"/>
          <p:nvPr/>
        </p:nvSpPr>
        <p:spPr>
          <a:xfrm>
            <a:off x="535760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40499-9518-4837-90E6-27B5B2FA1A37}"/>
              </a:ext>
            </a:extLst>
          </p:cNvPr>
          <p:cNvSpPr txBox="1"/>
          <p:nvPr/>
        </p:nvSpPr>
        <p:spPr>
          <a:xfrm>
            <a:off x="5799818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관리자 기능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B6BB18-14A1-4B74-915B-AA44896B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2" y="2005668"/>
            <a:ext cx="5009450" cy="3970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79EBD7-004A-4EAE-A354-E8504C74E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5668"/>
            <a:ext cx="5030505" cy="39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24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7. </a:t>
            </a:r>
            <a:r>
              <a:rPr lang="ko-KR" altLang="en-US" sz="3300" dirty="0"/>
              <a:t>데모 환경 설계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실제 데모 사진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하드웨어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6DF15-B242-409C-BBE6-86A2A99A1A79}"/>
              </a:ext>
            </a:extLst>
          </p:cNvPr>
          <p:cNvSpPr txBox="1"/>
          <p:nvPr/>
        </p:nvSpPr>
        <p:spPr>
          <a:xfrm>
            <a:off x="535760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작동 중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40499-9518-4837-90E6-27B5B2FA1A37}"/>
              </a:ext>
            </a:extLst>
          </p:cNvPr>
          <p:cNvSpPr txBox="1"/>
          <p:nvPr/>
        </p:nvSpPr>
        <p:spPr>
          <a:xfrm>
            <a:off x="5799818" y="1437766"/>
            <a:ext cx="353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작동 </a:t>
            </a:r>
            <a:r>
              <a:rPr lang="ko-KR" altLang="en-US" dirty="0" err="1">
                <a:latin typeface="+mj-ea"/>
                <a:ea typeface="+mj-ea"/>
              </a:rPr>
              <a:t>멈췄을때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0326E-150B-4384-9C59-862D71684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7" y="2042737"/>
            <a:ext cx="4741563" cy="4196221"/>
          </a:xfrm>
          <a:prstGeom prst="rect">
            <a:avLst/>
          </a:prstGeom>
        </p:spPr>
      </p:pic>
      <p:pic>
        <p:nvPicPr>
          <p:cNvPr id="10" name="그림 9" descr="실내, 전자기기이(가) 표시된 사진&#10;&#10;자동 생성된 설명">
            <a:extLst>
              <a:ext uri="{FF2B5EF4-FFF2-40B4-BE49-F238E27FC236}">
                <a16:creationId xmlns:a16="http://schemas.microsoft.com/office/drawing/2014/main" id="{D82536AA-2EA5-4CF9-8FBF-E862D9030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23" y="2042737"/>
            <a:ext cx="4923099" cy="41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32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업무 분담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61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DC6F1CE-87D4-485A-AFDC-5F7F5517C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933717"/>
              </p:ext>
            </p:extLst>
          </p:nvPr>
        </p:nvGraphicFramePr>
        <p:xfrm>
          <a:off x="392787" y="1523720"/>
          <a:ext cx="1107172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735">
                  <a:extLst>
                    <a:ext uri="{9D8B030D-6E8A-4147-A177-3AD203B41FA5}">
                      <a16:colId xmlns:a16="http://schemas.microsoft.com/office/drawing/2014/main" val="1185146527"/>
                    </a:ext>
                  </a:extLst>
                </a:gridCol>
                <a:gridCol w="2739842">
                  <a:extLst>
                    <a:ext uri="{9D8B030D-6E8A-4147-A177-3AD203B41FA5}">
                      <a16:colId xmlns:a16="http://schemas.microsoft.com/office/drawing/2014/main" val="2988101791"/>
                    </a:ext>
                  </a:extLst>
                </a:gridCol>
                <a:gridCol w="2218657">
                  <a:extLst>
                    <a:ext uri="{9D8B030D-6E8A-4147-A177-3AD203B41FA5}">
                      <a16:colId xmlns:a16="http://schemas.microsoft.com/office/drawing/2014/main" val="3780395953"/>
                    </a:ext>
                  </a:extLst>
                </a:gridCol>
                <a:gridCol w="2471517">
                  <a:extLst>
                    <a:ext uri="{9D8B030D-6E8A-4147-A177-3AD203B41FA5}">
                      <a16:colId xmlns:a16="http://schemas.microsoft.com/office/drawing/2014/main" val="3094819558"/>
                    </a:ext>
                  </a:extLst>
                </a:gridCol>
                <a:gridCol w="2592969">
                  <a:extLst>
                    <a:ext uri="{9D8B030D-6E8A-4147-A177-3AD203B41FA5}">
                      <a16:colId xmlns:a16="http://schemas.microsoft.com/office/drawing/2014/main" val="1640237025"/>
                    </a:ext>
                  </a:extLst>
                </a:gridCol>
              </a:tblGrid>
              <a:tr h="3118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김채리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김지안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김용민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이예지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87063"/>
                  </a:ext>
                </a:extLst>
              </a:tr>
              <a:tr h="1637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앱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통신 기법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구축 기법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와 앱 연동을 위한 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PHP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서버 관련 자료조사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TTS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하드웨어 회로도 설계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모듈 관련 자료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아두이노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부품 조사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이진화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잡티 제거 등의 </a:t>
                      </a: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전처리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방법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OCR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후처리 방법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이미지를 지속적으로 받기 위한 소켓 통신 방법 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부트스트랩 자료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웹과 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연동을 위한 자료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서버 구축 기법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웹에서의 음성 인식 방법 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05253"/>
                  </a:ext>
                </a:extLst>
              </a:tr>
              <a:tr h="6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개발 환경 설계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회로 설계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통신 환경 설계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백엔드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서버 설계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통신 환경 설계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개발 환경 설계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서버 설계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92203"/>
                  </a:ext>
                </a:extLst>
              </a:tr>
              <a:tr h="124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등의 앱 기본 기능 구현 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점자 처리기 구현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모듈 구현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통신 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이진화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잡티제거 등의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알고리즘 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맞춤법 검사 등의 후처리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회원가입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게시판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회원 등의 웹 기본 기능 구현 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구현</a:t>
                      </a:r>
                    </a:p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564853"/>
                  </a:ext>
                </a:extLst>
              </a:tr>
              <a:tr h="467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통합 테스트 및 유지보수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82934"/>
                  </a:ext>
                </a:extLst>
              </a:tr>
            </a:tbl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FA23578F-038B-48C5-B7BA-CCF2D219C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62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6320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수행 일정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2A9778-D8A1-4266-82DA-7FA79CC99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674598"/>
              </p:ext>
            </p:extLst>
          </p:nvPr>
        </p:nvGraphicFramePr>
        <p:xfrm>
          <a:off x="253999" y="1803186"/>
          <a:ext cx="11724642" cy="4008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07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96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5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17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57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77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6908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구체적 일정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7~9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요구사항 수집</a:t>
                      </a:r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정의 및 분석</a:t>
                      </a:r>
                    </a:p>
                    <a:p>
                      <a:pPr algn="ctr"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주제 선정 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관련 자료 수집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개발 목표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970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개발 환경 </a:t>
                      </a:r>
                    </a:p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조사 및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관련 연구 사례 조사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전반적인 시스템 구상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 err="1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앱과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웹 구현을 위한 환경 선정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OCR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을 위한 </a:t>
                      </a:r>
                      <a:r>
                        <a:rPr lang="ko-KR" altLang="en-US" sz="1600" kern="1200" dirty="0" err="1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백엔드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서버 환경 구상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점자 모듈 개발을 위한 디바이스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59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발표 자료 준비</a:t>
                      </a:r>
                    </a:p>
                    <a:p>
                      <a:pPr algn="ctr"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역할 분담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발표자 선정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조사한 내용을 바탕으로 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017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수행 일정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1E558C2-A4DD-49A1-8EE1-0EC386BA2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09691"/>
              </p:ext>
            </p:extLst>
          </p:nvPr>
        </p:nvGraphicFramePr>
        <p:xfrm>
          <a:off x="253997" y="1667376"/>
          <a:ext cx="11684005" cy="425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3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30492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구체적 일정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7~9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0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 환경 구축</a:t>
                      </a:r>
                    </a:p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서버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백엔드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서버 구축</a:t>
                      </a:r>
                    </a:p>
                    <a:p>
                      <a:pPr lvl="0" fontAlgn="base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안드로이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MySQL,VsCode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아두이노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등 개     발에 필요한 프로그램 설치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1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데이터베이스 스키마 설계</a:t>
                      </a:r>
                    </a:p>
                    <a:p>
                      <a:pPr lvl="0" fontAlgn="base" latinLnBrk="1"/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앱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기능 매뉴얼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84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알고리즘 개발</a:t>
                      </a:r>
                    </a:p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en-US" altLang="ko-KR" sz="15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OpenCV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이용한 이진화 및 잡티제거 알고리즘을 이용한 전처리</a:t>
                      </a: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Google Vision API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이용한 텍스트 추출</a:t>
                      </a: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맞춤법 검사 및 유사한 형태의 글자를 구분해서 오류를 정정하는 후처리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268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89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수행 일정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C20D528-A324-4520-9533-7AE5FE219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26618"/>
              </p:ext>
            </p:extLst>
          </p:nvPr>
        </p:nvGraphicFramePr>
        <p:xfrm>
          <a:off x="329489" y="1504994"/>
          <a:ext cx="11596898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1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2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86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5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86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15143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구체적 일정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7~9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850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개발</a:t>
                      </a:r>
                    </a:p>
                    <a:p>
                      <a:pPr algn="ctr"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회원 가입 및 로그인 기능 구현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게시판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CRUD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기능 구현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데이터베이스 연동을 위한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PHP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서버 구현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TTS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947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및 </a:t>
                      </a:r>
                    </a:p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서버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앱과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동일한 기능 구현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관리자 기능 구현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데이터베이스 연동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배포를 위한 웹 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362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점자 디바이스 개발</a:t>
                      </a:r>
                    </a:p>
                    <a:p>
                      <a:pPr algn="ctr"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점자 모듈 구현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한글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영어 및 기호 점자 출력 코드 구현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362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현장 데모 </a:t>
                      </a:r>
                    </a:p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및 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하드웨어 및 소프트웨어 통합 및 전체 기능 테스트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프로토타입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개발 및 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229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1. </a:t>
            </a:r>
            <a:r>
              <a:rPr lang="ko-KR" altLang="en-US" sz="3300" dirty="0"/>
              <a:t>졸업 연구 개요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연구 개발 효과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9695AC-5F76-4F1C-84F5-BFC6F41E611A}"/>
              </a:ext>
            </a:extLst>
          </p:cNvPr>
          <p:cNvSpPr txBox="1"/>
          <p:nvPr/>
        </p:nvSpPr>
        <p:spPr>
          <a:xfrm>
            <a:off x="862097" y="2039888"/>
            <a:ext cx="1046780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latin typeface="+mj-ea"/>
                <a:ea typeface="+mj-ea"/>
              </a:rPr>
              <a:t>“</a:t>
            </a:r>
            <a:r>
              <a:rPr lang="ko-KR" altLang="en-US" sz="2200" dirty="0">
                <a:latin typeface="+mj-ea"/>
                <a:ea typeface="+mj-ea"/>
              </a:rPr>
              <a:t>시각장애인이 읽을 수 있는 책의 폭이 넓어진다.</a:t>
            </a:r>
            <a:r>
              <a:rPr lang="en-US" altLang="ko-KR" sz="2200" dirty="0">
                <a:latin typeface="+mj-ea"/>
                <a:ea typeface="+mj-ea"/>
              </a:rPr>
              <a:t>”</a:t>
            </a:r>
          </a:p>
          <a:p>
            <a:pPr algn="ctr"/>
            <a:endParaRPr lang="ko-KR" altLang="en-US" sz="2200" dirty="0">
              <a:latin typeface="+mj-ea"/>
              <a:ea typeface="+mj-ea"/>
            </a:endParaRPr>
          </a:p>
          <a:p>
            <a:pPr algn="ctr"/>
            <a:endParaRPr lang="ko-KR" altLang="en-US" sz="2200" dirty="0">
              <a:latin typeface="+mj-ea"/>
              <a:ea typeface="+mj-ea"/>
            </a:endParaRPr>
          </a:p>
          <a:p>
            <a:pPr algn="ctr"/>
            <a:r>
              <a:rPr lang="en-US" altLang="ko-KR" sz="2200" dirty="0">
                <a:latin typeface="+mj-ea"/>
                <a:ea typeface="+mj-ea"/>
              </a:rPr>
              <a:t>“</a:t>
            </a:r>
            <a:r>
              <a:rPr lang="ko-KR" altLang="en-US" sz="2200" dirty="0">
                <a:latin typeface="+mj-ea"/>
                <a:ea typeface="+mj-ea"/>
              </a:rPr>
              <a:t>텍스트, 음성 뿐만 아니라 점자 변환 기능도 제공하여, 시각장애인의 편의성을 향상시킨다.</a:t>
            </a:r>
            <a:r>
              <a:rPr lang="en-US" altLang="ko-KR" sz="2200" dirty="0">
                <a:latin typeface="+mj-ea"/>
                <a:ea typeface="+mj-ea"/>
              </a:rPr>
              <a:t>”</a:t>
            </a:r>
          </a:p>
          <a:p>
            <a:pPr algn="ctr"/>
            <a:endParaRPr lang="ko-KR" altLang="en-US" sz="2200" dirty="0">
              <a:latin typeface="+mj-ea"/>
              <a:ea typeface="+mj-ea"/>
            </a:endParaRPr>
          </a:p>
          <a:p>
            <a:pPr algn="ctr"/>
            <a:endParaRPr lang="ko-KR" altLang="en-US" sz="2200" dirty="0">
              <a:latin typeface="+mj-ea"/>
              <a:ea typeface="+mj-ea"/>
            </a:endParaRPr>
          </a:p>
          <a:p>
            <a:pPr algn="ctr"/>
            <a:r>
              <a:rPr lang="en-US" altLang="ko-KR" sz="2200" dirty="0">
                <a:latin typeface="+mj-ea"/>
                <a:ea typeface="+mj-ea"/>
              </a:rPr>
              <a:t>“</a:t>
            </a:r>
            <a:r>
              <a:rPr lang="ko-KR" altLang="en-US" sz="2200" dirty="0">
                <a:latin typeface="+mj-ea"/>
                <a:ea typeface="+mj-ea"/>
              </a:rPr>
              <a:t>시각장애인의 독립적인 독서를 보장한다.</a:t>
            </a:r>
            <a:r>
              <a:rPr lang="en-US" altLang="ko-KR" sz="2200" dirty="0">
                <a:latin typeface="+mj-ea"/>
                <a:ea typeface="+mj-ea"/>
              </a:rPr>
              <a:t>”</a:t>
            </a:r>
          </a:p>
          <a:p>
            <a:pPr algn="ctr"/>
            <a:endParaRPr lang="ko-KR" altLang="en-US" sz="2200" dirty="0">
              <a:latin typeface="+mj-ea"/>
              <a:ea typeface="+mj-ea"/>
            </a:endParaRPr>
          </a:p>
          <a:p>
            <a:pPr algn="ctr"/>
            <a:endParaRPr lang="ko-KR" altLang="en-US" sz="2200" dirty="0">
              <a:latin typeface="+mj-ea"/>
              <a:ea typeface="+mj-ea"/>
            </a:endParaRPr>
          </a:p>
          <a:p>
            <a:pPr algn="ctr"/>
            <a:r>
              <a:rPr lang="en-US" altLang="ko-KR" sz="2200" dirty="0">
                <a:latin typeface="+mj-ea"/>
                <a:ea typeface="+mj-ea"/>
              </a:rPr>
              <a:t>“</a:t>
            </a:r>
            <a:r>
              <a:rPr lang="ko-KR" altLang="en-US" sz="2200" dirty="0">
                <a:latin typeface="+mj-ea"/>
                <a:ea typeface="+mj-ea"/>
              </a:rPr>
              <a:t>시각장애인의 교육권을 보장한다</a:t>
            </a:r>
            <a:r>
              <a:rPr lang="en-US" altLang="ko-KR" sz="2200" dirty="0">
                <a:latin typeface="+mj-ea"/>
                <a:ea typeface="+mj-ea"/>
              </a:rPr>
              <a:t>.＂</a:t>
            </a:r>
            <a:endParaRPr lang="ko-KR" altLang="en-US" sz="2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17521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수행 일정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EC5FA35-EB33-4449-ACBD-07F201058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215428"/>
              </p:ext>
            </p:extLst>
          </p:nvPr>
        </p:nvGraphicFramePr>
        <p:xfrm>
          <a:off x="329489" y="1911072"/>
          <a:ext cx="11590367" cy="2990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8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15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3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1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83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47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8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1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4491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ysClr val="windowText" lastClr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구체적 일정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7~9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570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현장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시각장애인 현장 검증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570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최종 검토 </a:t>
                      </a:r>
                    </a:p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논문 및 결과보고서 작성</a:t>
                      </a:r>
                    </a:p>
                    <a:p>
                      <a:pPr lvl="0" fontAlgn="base" latinLnBrk="1"/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졸업작품 마감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729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전체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9A23EE-F949-42FA-84E0-A6A711B3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952055"/>
              </p:ext>
            </p:extLst>
          </p:nvPr>
        </p:nvGraphicFramePr>
        <p:xfrm>
          <a:off x="908482" y="1656988"/>
          <a:ext cx="10375036" cy="1454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9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74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62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54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전체 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수행 진척도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3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75%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하드웨어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79%</a:t>
                      </a:r>
                      <a:endParaRPr lang="ko-KR" altLang="en-US" sz="2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81%</a:t>
                      </a:r>
                      <a:endParaRPr lang="ko-KR" altLang="en-US" sz="2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웹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60%</a:t>
                      </a:r>
                      <a:endParaRPr lang="ko-KR" altLang="en-US" sz="2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서버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80%</a:t>
                      </a:r>
                      <a:endParaRPr lang="ko-KR" altLang="en-US" sz="2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제목 3">
            <a:extLst>
              <a:ext uri="{FF2B5EF4-FFF2-40B4-BE49-F238E27FC236}">
                <a16:creationId xmlns:a16="http://schemas.microsoft.com/office/drawing/2014/main" id="{C326B23F-089B-4980-AF0F-52ECF289C7F7}"/>
              </a:ext>
            </a:extLst>
          </p:cNvPr>
          <p:cNvSpPr txBox="1">
            <a:spLocks/>
          </p:cNvSpPr>
          <p:nvPr/>
        </p:nvSpPr>
        <p:spPr>
          <a:xfrm>
            <a:off x="742032" y="3944545"/>
            <a:ext cx="10541486" cy="2615837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하드웨어와 앱은 서로 간의 블루투스 통신을 제외하고는 모두 구현 완료</a:t>
            </a:r>
            <a:endParaRPr lang="en-US" altLang="ko-KR" sz="1800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100" dirty="0">
                <a:solidFill>
                  <a:schemeClr val="tx1"/>
                </a:solidFill>
                <a:latin typeface="+mj-ea"/>
              </a:rPr>
              <a:t>웹의 수행 진척이 늦는 이유 </a:t>
            </a:r>
            <a:r>
              <a:rPr lang="en-US" altLang="ko-KR" sz="2100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1800" dirty="0" err="1">
                <a:solidFill>
                  <a:schemeClr val="tx1"/>
                </a:solidFill>
                <a:latin typeface="+mj-ea"/>
              </a:rPr>
              <a:t>앱과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+mj-ea"/>
              </a:rPr>
              <a:t>백엔드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 서버의 통신 및 </a:t>
            </a:r>
            <a:r>
              <a:rPr lang="en-US" altLang="ko-KR" sz="1800" dirty="0">
                <a:solidFill>
                  <a:schemeClr val="tx1"/>
                </a:solidFill>
                <a:latin typeface="+mj-ea"/>
              </a:rPr>
              <a:t>TTS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를 먼저 진행하다 보니</a:t>
            </a:r>
            <a:r>
              <a:rPr lang="en-US" altLang="ko-KR" sz="1800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웹과 </a:t>
            </a:r>
            <a:r>
              <a:rPr lang="ko-KR" altLang="en-US" sz="1800" dirty="0" err="1">
                <a:solidFill>
                  <a:schemeClr val="tx1"/>
                </a:solidFill>
                <a:latin typeface="+mj-ea"/>
              </a:rPr>
              <a:t>백엔드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 서버와의 통신이 비교적 늦게 진행됨</a:t>
            </a:r>
            <a:r>
              <a:rPr lang="en-US" altLang="ko-KR" sz="1800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전체적으로 구현이 되어야 웹 서버를 진행할 수 있음</a:t>
            </a:r>
            <a:r>
              <a:rPr lang="en-US" altLang="ko-KR" sz="1800" dirty="0">
                <a:solidFill>
                  <a:schemeClr val="tx1"/>
                </a:solidFill>
                <a:latin typeface="+mj-ea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100" dirty="0">
                <a:solidFill>
                  <a:schemeClr val="tx1"/>
                </a:solidFill>
                <a:latin typeface="+mj-ea"/>
              </a:rPr>
              <a:t>웹의 수행 진척 속도를 늘리기 위한 해결 방안 </a:t>
            </a:r>
            <a:r>
              <a:rPr lang="en-US" altLang="ko-KR" sz="2100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1800" dirty="0" err="1">
                <a:solidFill>
                  <a:schemeClr val="tx1"/>
                </a:solidFill>
                <a:latin typeface="+mj-ea"/>
              </a:rPr>
              <a:t>앱과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+mj-ea"/>
              </a:rPr>
              <a:t>백엔드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 서버의 통신 및 </a:t>
            </a:r>
            <a:r>
              <a:rPr lang="en-US" altLang="ko-KR" sz="1800" dirty="0">
                <a:solidFill>
                  <a:schemeClr val="tx1"/>
                </a:solidFill>
                <a:latin typeface="+mj-ea"/>
              </a:rPr>
              <a:t>TTS 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기능이 다 구현되었으므로</a:t>
            </a:r>
            <a:r>
              <a:rPr lang="en-US" altLang="ko-KR" sz="1800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웹과 </a:t>
            </a:r>
            <a:r>
              <a:rPr lang="ko-KR" altLang="en-US" sz="1800" dirty="0" err="1">
                <a:solidFill>
                  <a:schemeClr val="tx1"/>
                </a:solidFill>
                <a:latin typeface="+mj-ea"/>
              </a:rPr>
              <a:t>백엔드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 서버와의 소켓 통신에 집중할 예정</a:t>
            </a:r>
            <a:endParaRPr lang="en-US" altLang="ko-KR" sz="1800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서버는 웹과의 소켓 통신을 구현하고 전처리</a:t>
            </a:r>
            <a:r>
              <a:rPr lang="en-US" altLang="ko-KR" sz="1800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+mj-ea"/>
              </a:rPr>
              <a:t>후처리의 완성도를 계속 높이는 것을 목표로 함</a:t>
            </a:r>
            <a:endParaRPr lang="en-US" altLang="ko-KR" sz="1800" dirty="0">
              <a:solidFill>
                <a:schemeClr val="tx1"/>
              </a:solidFill>
              <a:latin typeface="+mj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80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00244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859FE2-E45F-41AB-A33D-3EC6FA7C0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858912"/>
              </p:ext>
            </p:extLst>
          </p:nvPr>
        </p:nvGraphicFramePr>
        <p:xfrm>
          <a:off x="605966" y="1801406"/>
          <a:ext cx="10980067" cy="4032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7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480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정보 및 가입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탈퇴 등의 관리 기능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9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가입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탈퇴를 위한 액티비티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기능을 위한 액티비티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6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정보 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접근하기 위한 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서버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접근하기 위한 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2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서버에 접근하기 위한 메소드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서버에 접근하기 위한 메소드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86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가입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별 게시글 작성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출력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4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탈퇴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 별 댓글 작성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출력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0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및 세션아이디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세션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아이디 유무에 따른 디자인 변경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2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정보 수정 및 회원 정보 출력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클릭 시 조회수가 증가하도록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8887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859FE2-E45F-41AB-A33D-3EC6FA7C0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63717"/>
              </p:ext>
            </p:extLst>
          </p:nvPr>
        </p:nvGraphicFramePr>
        <p:xfrm>
          <a:off x="329489" y="1456961"/>
          <a:ext cx="11016092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4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4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0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2790"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 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90.9%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</a:t>
                      </a:r>
                      <a:endParaRPr lang="ko-KR" altLang="en-US" sz="17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9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촬영한 사진의 경로를 지정하기 위해 </a:t>
                      </a: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manifest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</a:t>
                      </a: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provider 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구현을 위한 라이브러리 사용법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사진이나 파일에 접근하기 위한 권한 및 인터넷 권한 </a:t>
                      </a: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manifest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3544"/>
                  </a:ext>
                </a:extLst>
              </a:tr>
              <a:tr h="274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소켓통신을 위해 메인 스레드 이외의 스레드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191186"/>
                  </a:ext>
                </a:extLst>
              </a:tr>
              <a:tr h="2749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접근하기 위한 </a:t>
                      </a: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 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서버에 접근하기 위한 메소드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화면에 </a:t>
                      </a: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 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결과 텍스트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917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세션 아이디</a:t>
                      </a:r>
                      <a:r>
                        <a:rPr lang="ko-KR" altLang="en-US" sz="17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따른 최근 기록 구현</a:t>
                      </a:r>
                      <a:endParaRPr lang="ko-KR" altLang="en-US" sz="17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</a:t>
                      </a:r>
                      <a:endParaRPr lang="ko-KR" altLang="en-US" sz="17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9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최근 기록 삭제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9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 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기록 저장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중지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1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저장소</a:t>
                      </a: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갤러리에서 파일 불러오거나 직접 촬영한 사진 불러오기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텍스트 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소켓을 통한 바이트 데이터 송수신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텍스트 축소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464454"/>
                  </a:ext>
                </a:extLst>
              </a:tr>
              <a:tr h="274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 중 로딩 다이얼로그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888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6027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앱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9859FE2-E45F-41AB-A33D-3EC6FA7C0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33599"/>
              </p:ext>
            </p:extLst>
          </p:nvPr>
        </p:nvGraphicFramePr>
        <p:xfrm>
          <a:off x="864327" y="1890140"/>
          <a:ext cx="9703032" cy="3423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5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554"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아두이노와의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블루투스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14.3%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55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 통신을 위한 권한 </a:t>
                      </a: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manifest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권한을 위한 코드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63544"/>
                  </a:ext>
                </a:extLst>
              </a:tr>
              <a:tr h="418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 활성화 코드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191186"/>
                  </a:ext>
                </a:extLst>
              </a:tr>
              <a:tr h="4185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페어링된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기기 목록</a:t>
                      </a:r>
                      <a:r>
                        <a:rPr lang="en-US" altLang="ko-KR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기기 검색 코드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5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 통신을 위한 소켓 통신 메소드 설계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5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아두이노와의</a:t>
                      </a: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블루투스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7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통신을 통한 문자열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46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3191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웹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1D6186B-05A8-4583-9FD4-D02A721B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124391"/>
              </p:ext>
            </p:extLst>
          </p:nvPr>
        </p:nvGraphicFramePr>
        <p:xfrm>
          <a:off x="648182" y="1790700"/>
          <a:ext cx="10980067" cy="3894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7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정보 및 가입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탈퇴 등의 관리 기능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관리자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65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정보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정의를 위한 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클래스 설계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관리자 세션 아이디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전용 메소드 </a:t>
                      </a:r>
                      <a:endParaRPr lang="en-US" altLang="ko-KR" sz="1800" baseline="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0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접근하기 위한 회원 관련 </a:t>
                      </a:r>
                      <a:r>
                        <a:rPr lang="ko-KR" altLang="en-US" sz="18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클래스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접근하기 위한 회원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</a:t>
                      </a:r>
                      <a:endParaRPr lang="en-US" altLang="ko-KR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메소드 클래스 설계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3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Controller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클래스 설계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baseline="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MemberServlet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30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가입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관리자 기능 내 회원 탈퇴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3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탈퇴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관리자 기능 내 </a:t>
                      </a:r>
                      <a:r>
                        <a:rPr lang="ko-KR" altLang="en-US" sz="18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삭제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3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및 세션아이디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3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정보 수정 및 회원 정보 출력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202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웹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7612FE9-5A4B-4B76-8207-27D0E3F50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27207"/>
              </p:ext>
            </p:extLst>
          </p:nvPr>
        </p:nvGraphicFramePr>
        <p:xfrm>
          <a:off x="600930" y="1770644"/>
          <a:ext cx="1099014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85.7%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75%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구성 내용을 위한 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클래스 설계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변환 기록 구성 내용을 위한 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VO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클래스 설계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접근하기 위한 </a:t>
                      </a:r>
                      <a:r>
                        <a:rPr lang="ko-KR" altLang="en-US" sz="18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관련 </a:t>
                      </a:r>
                      <a:r>
                        <a:rPr lang="ko-KR" altLang="en-US" sz="18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클래스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접근하기 위한 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ko-KR" altLang="en-US" sz="1800" baseline="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클래스 설계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Controller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클래스 설계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baseline="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PostServlet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Controller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클래스 설계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800" baseline="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OcrServlet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별 </a:t>
                      </a:r>
                      <a:r>
                        <a:rPr lang="ko-KR" altLang="en-US" sz="18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출력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aseline="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백엔드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서버로의 소켓 통신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별 </a:t>
                      </a:r>
                      <a:r>
                        <a:rPr lang="ko-KR" altLang="en-US" sz="180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출력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세션 아이디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따른 최근 기록 구현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세션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아이디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따른 출력 페이지 별도 구현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최근 기록 삭제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aseline="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예외처리 </a:t>
                      </a:r>
                      <a:r>
                        <a:rPr lang="ko-KR" altLang="en-US" sz="1800" baseline="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로직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구현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7692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>
                <a:solidFill>
                  <a:schemeClr val="tx1"/>
                </a:solidFill>
              </a:rPr>
              <a:t>웹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69902BC-4900-4991-861A-A9629C499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88409"/>
              </p:ext>
            </p:extLst>
          </p:nvPr>
        </p:nvGraphicFramePr>
        <p:xfrm>
          <a:off x="1264365" y="2413333"/>
          <a:ext cx="9626600" cy="2207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9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703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 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0%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5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0%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5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03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EC2 Private Key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생성 및 저장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목소리 가져오기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0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EC2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Apache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및 </a:t>
                      </a:r>
                      <a:r>
                        <a:rPr lang="en-US" altLang="ko-KR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 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구축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Speech() 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함수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11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Local</a:t>
                      </a: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개발한</a:t>
                      </a:r>
                      <a:r>
                        <a:rPr lang="ko-KR" altLang="en-US" sz="1800" baseline="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웹 </a:t>
                      </a:r>
                      <a:r>
                        <a:rPr lang="ko-KR" altLang="en-US" sz="1800" baseline="0" dirty="0" err="1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포스팅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변환 정보 객체 생성 및 언어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019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DC0821A0-C66C-4D02-BEB8-9D84A241D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29035"/>
              </p:ext>
            </p:extLst>
          </p:nvPr>
        </p:nvGraphicFramePr>
        <p:xfrm>
          <a:off x="742032" y="1905001"/>
          <a:ext cx="10783866" cy="3565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567">
                  <a:extLst>
                    <a:ext uri="{9D8B030D-6E8A-4147-A177-3AD203B41FA5}">
                      <a16:colId xmlns:a16="http://schemas.microsoft.com/office/drawing/2014/main" val="3117089876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358557784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942480237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990499013"/>
                    </a:ext>
                  </a:extLst>
                </a:gridCol>
                <a:gridCol w="908699">
                  <a:extLst>
                    <a:ext uri="{9D8B030D-6E8A-4147-A177-3AD203B41FA5}">
                      <a16:colId xmlns:a16="http://schemas.microsoft.com/office/drawing/2014/main" val="2193301278"/>
                    </a:ext>
                  </a:extLst>
                </a:gridCol>
              </a:tblGrid>
              <a:tr h="44449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6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9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전처리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83.3%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088420"/>
                  </a:ext>
                </a:extLst>
              </a:tr>
              <a:tr h="809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백엔드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서버 호스팅으로 고정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IP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와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PORT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갖도록 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openCV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 설치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799447"/>
                  </a:ext>
                </a:extLst>
              </a:tr>
              <a:tr h="462371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웹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와의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연결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객체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load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570960"/>
                  </a:ext>
                </a:extLst>
              </a:tr>
              <a:tr h="281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흑백화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549578"/>
                  </a:ext>
                </a:extLst>
              </a:tr>
              <a:tr h="180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스레드를 사용한 다중 접속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24645"/>
                  </a:ext>
                </a:extLst>
              </a:tr>
              <a:tr h="4623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이진화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904186"/>
                  </a:ext>
                </a:extLst>
              </a:tr>
              <a:tr h="176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잡티제거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140975"/>
                  </a:ext>
                </a:extLst>
              </a:tr>
              <a:tr h="286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소켓을 통한 데이터 송수신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404738"/>
                  </a:ext>
                </a:extLst>
              </a:tr>
              <a:tr h="462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 이미지 파일 이미지로 변환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504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42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8. </a:t>
            </a:r>
            <a:r>
              <a:rPr lang="ko-KR" altLang="en-US" sz="3300" dirty="0"/>
              <a:t>업무 분담 및 수행 일정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99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B861F6-3B67-4CE7-9573-81295BD92E2C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223D5E28-BF3B-42C2-A71E-7030DA9F5024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5F65539A-D803-469E-A6F5-2F08912A6EB7}"/>
              </a:ext>
            </a:extLst>
          </p:cNvPr>
          <p:cNvSpPr txBox="1">
            <a:spLocks/>
          </p:cNvSpPr>
          <p:nvPr/>
        </p:nvSpPr>
        <p:spPr>
          <a:xfrm>
            <a:off x="1264365" y="833606"/>
            <a:ext cx="5447817" cy="339174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현재 수행 상태</a:t>
            </a:r>
            <a:r>
              <a:rPr lang="en-US" altLang="ko-KR" sz="2100" dirty="0">
                <a:solidFill>
                  <a:schemeClr val="tx1"/>
                </a:solidFill>
              </a:rPr>
              <a:t>_</a:t>
            </a:r>
            <a:r>
              <a:rPr lang="ko-KR" altLang="en-US" sz="2100" dirty="0" err="1">
                <a:solidFill>
                  <a:schemeClr val="tx1"/>
                </a:solidFill>
              </a:rPr>
              <a:t>백엔드</a:t>
            </a:r>
            <a:r>
              <a:rPr lang="ko-KR" altLang="en-US" sz="2100" dirty="0">
                <a:solidFill>
                  <a:schemeClr val="tx1"/>
                </a:solidFill>
              </a:rPr>
              <a:t> 서버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CEDCD7-1774-49F0-A755-7974855B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17088D-B18E-4680-ACE9-00CB1FCCE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57870"/>
              </p:ext>
            </p:extLst>
          </p:nvPr>
        </p:nvGraphicFramePr>
        <p:xfrm>
          <a:off x="831850" y="1828800"/>
          <a:ext cx="10528300" cy="3602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3117089876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3585577840"/>
                    </a:ext>
                  </a:extLst>
                </a:gridCol>
                <a:gridCol w="832033">
                  <a:extLst>
                    <a:ext uri="{9D8B030D-6E8A-4147-A177-3AD203B41FA5}">
                      <a16:colId xmlns:a16="http://schemas.microsoft.com/office/drawing/2014/main" val="2942480237"/>
                    </a:ext>
                  </a:extLst>
                </a:gridCol>
                <a:gridCol w="3968567">
                  <a:extLst>
                    <a:ext uri="{9D8B030D-6E8A-4147-A177-3AD203B41FA5}">
                      <a16:colId xmlns:a16="http://schemas.microsoft.com/office/drawing/2014/main" val="9904990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93301278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6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9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텍스트 후처리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87.5%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59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088420"/>
                  </a:ext>
                </a:extLst>
              </a:tr>
              <a:tr h="8862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google vision api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사용하기 위한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key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설정과 환경변수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후처리에 사용될 사전 데이터 수집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799447"/>
                  </a:ext>
                </a:extLst>
              </a:tr>
              <a:tr h="7144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google cloud 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 설치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맞춤법 검사 라이브러리 설치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693631"/>
                  </a:ext>
                </a:extLst>
              </a:tr>
              <a:tr h="8862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google vision api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사용한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이미지 정보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사전을 통한 후처리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570960"/>
                  </a:ext>
                </a:extLst>
              </a:tr>
              <a:tr h="683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정보에서 텍스트 추출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맞춤법 검사를 통한 후처리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BE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549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1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8218</Words>
  <Application>Microsoft Office PowerPoint</Application>
  <PresentationFormat>와이드스크린</PresentationFormat>
  <Paragraphs>1930</Paragraphs>
  <Slides>119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119</vt:i4>
      </vt:variant>
    </vt:vector>
  </HeadingPairs>
  <TitlesOfParts>
    <vt:vector size="127" baseType="lpstr">
      <vt:lpstr>Arial</vt:lpstr>
      <vt:lpstr>나눔스퀘어 Bold</vt:lpstr>
      <vt:lpstr>나눔스퀘어 ExtraBold</vt:lpstr>
      <vt:lpstr>Wingdings</vt:lpstr>
      <vt:lpstr>나눔스퀘어</vt:lpstr>
      <vt:lpstr>맑은 고딕</vt:lpstr>
      <vt:lpstr>Office 테마</vt:lpstr>
      <vt:lpstr>1_Office 테마</vt:lpstr>
      <vt:lpstr>시각장애인의 학습을 위한 </vt:lpstr>
      <vt:lpstr>목차</vt:lpstr>
      <vt:lpstr>1. 졸업 연구 개요</vt:lpstr>
      <vt:lpstr>1. 졸업 연구 개요</vt:lpstr>
      <vt:lpstr>1. 졸업 연구 개요</vt:lpstr>
      <vt:lpstr>1. 졸업 연구 개요</vt:lpstr>
      <vt:lpstr>1. 졸업 연구 개요</vt:lpstr>
      <vt:lpstr>1. 졸업 연구 개요</vt:lpstr>
      <vt:lpstr>1. 졸업 연구 개요</vt:lpstr>
      <vt:lpstr>2. 관련 연구 및 사례</vt:lpstr>
      <vt:lpstr>2. 관련 연구 및 사례</vt:lpstr>
      <vt:lpstr>2. 관련 연구 및 사례</vt:lpstr>
      <vt:lpstr>2. 관련 연구 및 사례</vt:lpstr>
      <vt:lpstr>3. 시스템 수행 시나리오</vt:lpstr>
      <vt:lpstr>3. 시스템 수행 시나리오</vt:lpstr>
      <vt:lpstr>3. 시스템 수행 시나리오</vt:lpstr>
      <vt:lpstr>3. 시스템 수행 시나리오</vt:lpstr>
      <vt:lpstr>4. 시스템 구성도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5. 상세 설계</vt:lpstr>
      <vt:lpstr>6. 개발 환경 및 개발 방법</vt:lpstr>
      <vt:lpstr>6. 개발 환경 및 개발 방법</vt:lpstr>
      <vt:lpstr>6. 개발 환경 및 개발 방법</vt:lpstr>
      <vt:lpstr>6. 개발 환경 및 개발 방법</vt:lpstr>
      <vt:lpstr>6. 개발 환경 및 개발 방법</vt:lpstr>
      <vt:lpstr>6. 개발 환경 및 개발 방법</vt:lpstr>
      <vt:lpstr>6. 개발 환경 및 개발 방법</vt:lpstr>
      <vt:lpstr>7. 데모 환경 설계</vt:lpstr>
      <vt:lpstr>7. 데모 환경 설계</vt:lpstr>
      <vt:lpstr>7. 데모 환경 설계</vt:lpstr>
      <vt:lpstr>7. 데모 환경 설계</vt:lpstr>
      <vt:lpstr>7. 데모 환경 설계</vt:lpstr>
      <vt:lpstr>7. 데모 환경 설계</vt:lpstr>
      <vt:lpstr>7. 데모 환경 설계</vt:lpstr>
      <vt:lpstr>7. 데모 환경 설계</vt:lpstr>
      <vt:lpstr>7. 데모 환경 설계</vt:lpstr>
      <vt:lpstr>7. 데모 환경 설계</vt:lpstr>
      <vt:lpstr>7. 데모 환경 설계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8. 업무 분담 및 수행 일정</vt:lpstr>
      <vt:lpstr>9. 참고 문헌</vt:lpstr>
      <vt:lpstr>PowerPoint 프레젠테이션</vt:lpstr>
      <vt:lpstr>PowerPoint 프레젠테이션</vt:lpstr>
      <vt:lpstr>점자 모듈 상세 설계 코드 설명 </vt:lpstr>
      <vt:lpstr>점자 모듈 상세 설계 코드 설명 </vt:lpstr>
      <vt:lpstr>점자 모듈 상세 설계 코드 설명 </vt:lpstr>
      <vt:lpstr>점자 모듈 상세 설계 코드 설명 </vt:lpstr>
      <vt:lpstr>점자 모듈 상세 설계 코드 설명 </vt:lpstr>
      <vt:lpstr>점자 모듈 상세 설계 코드 설명 </vt:lpstr>
      <vt:lpstr>백엔드 서버 상세 설계 코드 설명 </vt:lpstr>
      <vt:lpstr>백엔드 서버 상세 설계 코드 설명 </vt:lpstr>
      <vt:lpstr>백엔드 서버 상세 설계 코드 설명 </vt:lpstr>
      <vt:lpstr>백엔드 서버 상세 설계 코드 설명 </vt:lpstr>
      <vt:lpstr>앱 상세 설계 코드 설명 </vt:lpstr>
      <vt:lpstr>앱 상세 설계 코드 설명 </vt:lpstr>
      <vt:lpstr>앱 상세 설계 코드 설명 </vt:lpstr>
      <vt:lpstr>앱 상세 설계 코드 설명 </vt:lpstr>
      <vt:lpstr>앱 상세 설계 코드 설명 </vt:lpstr>
      <vt:lpstr>앱 상세 설계 코드 설명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김채리(2018152011)</cp:lastModifiedBy>
  <cp:revision>358</cp:revision>
  <dcterms:created xsi:type="dcterms:W3CDTF">2017-12-10T15:04:34Z</dcterms:created>
  <dcterms:modified xsi:type="dcterms:W3CDTF">2021-03-11T05:17:01Z</dcterms:modified>
</cp:coreProperties>
</file>